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7" r:id="rId2"/>
    <p:sldId id="274" r:id="rId3"/>
    <p:sldId id="300" r:id="rId4"/>
    <p:sldId id="301" r:id="rId5"/>
    <p:sldId id="272" r:id="rId6"/>
    <p:sldId id="273" r:id="rId7"/>
    <p:sldId id="275" r:id="rId8"/>
    <p:sldId id="299" r:id="rId9"/>
    <p:sldId id="292" r:id="rId10"/>
    <p:sldId id="284" r:id="rId11"/>
    <p:sldId id="285" r:id="rId12"/>
    <p:sldId id="294" r:id="rId13"/>
    <p:sldId id="295" r:id="rId14"/>
    <p:sldId id="296" r:id="rId15"/>
    <p:sldId id="297" r:id="rId16"/>
    <p:sldId id="293" r:id="rId17"/>
    <p:sldId id="286" r:id="rId18"/>
    <p:sldId id="287" r:id="rId19"/>
    <p:sldId id="288" r:id="rId20"/>
    <p:sldId id="306" r:id="rId21"/>
    <p:sldId id="289" r:id="rId22"/>
    <p:sldId id="290" r:id="rId23"/>
    <p:sldId id="271" r:id="rId24"/>
    <p:sldId id="282" r:id="rId25"/>
    <p:sldId id="281" r:id="rId26"/>
    <p:sldId id="303" r:id="rId27"/>
    <p:sldId id="268" r:id="rId28"/>
    <p:sldId id="304" r:id="rId29"/>
    <p:sldId id="257" r:id="rId30"/>
    <p:sldId id="276" r:id="rId31"/>
    <p:sldId id="278" r:id="rId32"/>
    <p:sldId id="279" r:id="rId33"/>
    <p:sldId id="305" r:id="rId34"/>
    <p:sldId id="283" r:id="rId35"/>
    <p:sldId id="266" r:id="rId36"/>
    <p:sldId id="263" r:id="rId37"/>
    <p:sldId id="264" r:id="rId38"/>
    <p:sldId id="311" r:id="rId39"/>
    <p:sldId id="269" r:id="rId40"/>
    <p:sldId id="270" r:id="rId41"/>
    <p:sldId id="310" r:id="rId42"/>
    <p:sldId id="258" r:id="rId43"/>
    <p:sldId id="309" r:id="rId44"/>
    <p:sldId id="307" r:id="rId45"/>
    <p:sldId id="313" r:id="rId46"/>
    <p:sldId id="316" r:id="rId47"/>
    <p:sldId id="315" r:id="rId48"/>
    <p:sldId id="317" r:id="rId49"/>
    <p:sldId id="318" r:id="rId50"/>
    <p:sldId id="319" r:id="rId51"/>
    <p:sldId id="320" r:id="rId52"/>
    <p:sldId id="321" r:id="rId53"/>
    <p:sldId id="322" r:id="rId54"/>
    <p:sldId id="323" r:id="rId55"/>
    <p:sldId id="324" r:id="rId56"/>
    <p:sldId id="325" r:id="rId57"/>
    <p:sldId id="326" r:id="rId58"/>
    <p:sldId id="327" r:id="rId59"/>
    <p:sldId id="328" r:id="rId60"/>
    <p:sldId id="329" r:id="rId61"/>
    <p:sldId id="277" r:id="rId62"/>
    <p:sldId id="298" r:id="rId63"/>
    <p:sldId id="280" r:id="rId64"/>
    <p:sldId id="265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12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escolaeducacao.com.br/leis-de-newton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http://www.visiblebody.com/images/tourmoviethumb5.jpg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http://www.visiblebody.com/images/startg_slide3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http://www.argosymedical.com/Circulatory/samples/images/Digestive-Intestines-with-Circulatory-and-Nervous-and-Skeletal-Anterior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Pol%C3%ADgono" TargetMode="External"/><Relationship Id="rId2" Type="http://schemas.openxmlformats.org/officeDocument/2006/relationships/hyperlink" Target="http://pt.wikipedia.org/wiki/Geometri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http://upload.wikimedia.org/wikipedia/commons/thumb/1/1d/Deltoidalicositetrahedron.jpg/605px-Deltoidalicositetrahedron.jpg" TargetMode="External"/><Relationship Id="rId5" Type="http://schemas.openxmlformats.org/officeDocument/2006/relationships/image" Target="../media/image26.jpeg"/><Relationship Id="rId4" Type="http://schemas.openxmlformats.org/officeDocument/2006/relationships/hyperlink" Target="http://pt.wikipedia.org/wiki/Poliedro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http://upload.wikimedia.org/wikipedia/commons/thumb/9/96/Complete_graph_K2.svg/100px-Complete_graph_K2.svg.png" TargetMode="External"/><Relationship Id="rId7" Type="http://schemas.openxmlformats.org/officeDocument/2006/relationships/image" Target="http://upload.wikimedia.org/wikipedia/commons/thumb/4/4a/Penteract_ortho_petrie.svg/100px-Penteract_ortho_petrie.svg.png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http://upload.wikimedia.org/wikipedia/commons/thumb/f/f8/Hypercubestar.svg/100px-Hypercubestar.svg.png" TargetMode="External"/><Relationship Id="rId4" Type="http://schemas.openxmlformats.org/officeDocument/2006/relationships/image" Target="../media/image29.png"/><Relationship Id="rId9" Type="http://schemas.openxmlformats.org/officeDocument/2006/relationships/image" Target="http://upload.wikimedia.org/wikipedia/commons/thumb/7/71/Enneract_ortho_petrie.svg/100px-Enneract_ortho_petrie.svg.png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1F661A-404B-49AB-AB14-90FEF2262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200" b="1" dirty="0">
                <a:solidFill>
                  <a:srgbClr val="FFFF00"/>
                </a:solidFill>
              </a:rPr>
              <a:t>CURSO DE APOMETRIA E CAPTAÇÃO PSÍQUICA GRUPO ESPÍRITA ABRIGO DA ESPERANÇA – GEAE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D94CC6-8821-463F-9A02-DBE90EDF8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14" y="1468073"/>
            <a:ext cx="11786532" cy="52011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br>
              <a:rPr lang="pt-BR" b="1" dirty="0"/>
            </a:br>
            <a:endParaRPr lang="pt-BR" b="1" dirty="0"/>
          </a:p>
          <a:p>
            <a:pPr marL="0" indent="0" algn="ctr">
              <a:buNone/>
            </a:pPr>
            <a:endParaRPr lang="pt-BR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 TROCAR EXPERIÊNCIAS SOBRE OS SEGUINTES TEMAS?</a:t>
            </a:r>
            <a:br>
              <a:rPr lang="pt-BR" sz="2800" b="1" dirty="0"/>
            </a:br>
            <a:br>
              <a:rPr lang="pt-BR" sz="2800" b="1" dirty="0"/>
            </a:br>
            <a:r>
              <a:rPr lang="pt-BR" sz="2800" b="1" dirty="0"/>
              <a:t> </a:t>
            </a:r>
            <a:r>
              <a:rPr lang="pt-BR" sz="3200" b="1" dirty="0"/>
              <a:t> APOMETRIA E</a:t>
            </a:r>
          </a:p>
          <a:p>
            <a:pPr marL="0" indent="0" algn="ctr">
              <a:buNone/>
            </a:pPr>
            <a:r>
              <a:rPr lang="pt-BR" sz="3200" b="1" dirty="0"/>
              <a:t>CAPTAÇÃO PSÍQUICA  </a:t>
            </a:r>
            <a:br>
              <a:rPr lang="pt-BR" sz="3200" b="1" dirty="0"/>
            </a:br>
            <a:br>
              <a:rPr lang="pt-BR" sz="3200" b="1" dirty="0"/>
            </a:br>
            <a:r>
              <a:rPr lang="pt-BR" sz="3200" b="1" dirty="0"/>
              <a:t>  CONCEITO E TERAPÊUTICA NO GEAE!</a:t>
            </a:r>
          </a:p>
          <a:p>
            <a:pPr marL="0" indent="0" algn="ctr">
              <a:buNone/>
            </a:pPr>
            <a:r>
              <a:rPr lang="pt-BR" sz="3200" b="1" dirty="0"/>
              <a:t>                                                                            </a:t>
            </a:r>
            <a:br>
              <a:rPr lang="pt-BR" sz="3200" b="1" dirty="0"/>
            </a:br>
            <a:r>
              <a:rPr lang="pt-BR" sz="3200" b="1" dirty="0">
                <a:solidFill>
                  <a:srgbClr val="FFFF00"/>
                </a:solidFill>
              </a:rPr>
              <a:t>DIAS: 07, 14, 21 e 28 de abril de 2023</a:t>
            </a:r>
            <a:br>
              <a:rPr lang="pt-BR" sz="3200" b="1" dirty="0">
                <a:solidFill>
                  <a:srgbClr val="FFFF00"/>
                </a:solidFill>
              </a:rPr>
            </a:br>
            <a:r>
              <a:rPr lang="pt-BR" sz="3200" b="1" dirty="0">
                <a:solidFill>
                  <a:srgbClr val="FFFF00"/>
                </a:solidFill>
              </a:rPr>
              <a:t>HORÁRIO: 14:30 às 17 horas</a:t>
            </a:r>
            <a:endParaRPr lang="pt-B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8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A13D9-4892-45E0-9588-588996D6A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59" y="192948"/>
            <a:ext cx="11299970" cy="679508"/>
          </a:xfrm>
        </p:spPr>
        <p:txBody>
          <a:bodyPr/>
          <a:lstStyle/>
          <a:p>
            <a:pPr algn="ctr"/>
            <a:r>
              <a:rPr lang="pt-BR" sz="4400" b="1" dirty="0">
                <a:solidFill>
                  <a:srgbClr val="FFFF00"/>
                </a:solidFill>
              </a:rPr>
              <a:t>PROGRAMA DO CURSO</a:t>
            </a:r>
            <a:br>
              <a:rPr lang="pt-BR" sz="4400" dirty="0">
                <a:solidFill>
                  <a:srgbClr val="FFFF00"/>
                </a:solidFill>
              </a:rPr>
            </a:br>
            <a:r>
              <a:rPr lang="pt-BR" sz="4400" dirty="0"/>
              <a:t>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6046ED-53F4-4F97-AE70-7750A8FD1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005" y="1233182"/>
            <a:ext cx="10091956" cy="5431869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rgbClr val="FFFF00"/>
                </a:solidFill>
              </a:rPr>
              <a:t>01- O ESPIRITISMO:</a:t>
            </a:r>
          </a:p>
          <a:p>
            <a:pPr marL="0" indent="0">
              <a:buNone/>
            </a:pPr>
            <a:r>
              <a:rPr lang="pt-BR" sz="3600" b="1" dirty="0">
                <a:solidFill>
                  <a:srgbClr val="FFFF00"/>
                </a:solidFill>
              </a:rPr>
              <a:t> </a:t>
            </a:r>
            <a:r>
              <a:rPr lang="pt-BR" sz="3600" dirty="0"/>
              <a:t>	</a:t>
            </a:r>
          </a:p>
          <a:p>
            <a:pPr lvl="1"/>
            <a:r>
              <a:rPr lang="pt-BR" sz="3600" b="1" dirty="0"/>
              <a:t>a) </a:t>
            </a:r>
            <a:r>
              <a:rPr lang="pt-BR" sz="3600" b="1" dirty="0">
                <a:solidFill>
                  <a:srgbClr val="FFFF00"/>
                </a:solidFill>
              </a:rPr>
              <a:t>Define-se</a:t>
            </a:r>
            <a:r>
              <a:rPr lang="pt-BR" sz="3600" b="1" dirty="0"/>
              <a:t> como...</a:t>
            </a:r>
          </a:p>
          <a:p>
            <a:pPr lvl="1"/>
            <a:r>
              <a:rPr lang="pt-BR" sz="3600" b="1" dirty="0"/>
              <a:t>b) </a:t>
            </a:r>
            <a:r>
              <a:rPr lang="pt-BR" sz="3600" b="1" dirty="0">
                <a:solidFill>
                  <a:srgbClr val="FFFF00"/>
                </a:solidFill>
              </a:rPr>
              <a:t>Explica</a:t>
            </a:r>
            <a:r>
              <a:rPr lang="pt-BR" sz="3600" b="1" dirty="0"/>
              <a:t> a física quântica </a:t>
            </a:r>
          </a:p>
          <a:p>
            <a:pPr lvl="1"/>
            <a:r>
              <a:rPr lang="pt-BR" sz="3600" b="1" dirty="0"/>
              <a:t>c) </a:t>
            </a:r>
            <a:r>
              <a:rPr lang="pt-BR" sz="3600" b="1" dirty="0">
                <a:solidFill>
                  <a:srgbClr val="FFFF00"/>
                </a:solidFill>
              </a:rPr>
              <a:t>Abrange</a:t>
            </a:r>
            <a:r>
              <a:rPr lang="pt-BR" sz="3600" b="1" dirty="0"/>
              <a:t> a técnica da </a:t>
            </a:r>
            <a:r>
              <a:rPr lang="pt-BR" sz="3600" b="1" dirty="0" err="1"/>
              <a:t>Apometria</a:t>
            </a:r>
            <a:r>
              <a:rPr lang="pt-BR" sz="3600" b="1" dirty="0"/>
              <a:t> e da Captação Psíquica</a:t>
            </a:r>
          </a:p>
          <a:p>
            <a:pPr marL="457200" lvl="1" indent="0">
              <a:buNone/>
            </a:pPr>
            <a:endParaRPr lang="pt-BR" sz="3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967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7261D3-9DA5-432C-98C1-2ECE9C0CE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13352"/>
          </a:xfrm>
        </p:spPr>
        <p:txBody>
          <a:bodyPr/>
          <a:lstStyle/>
          <a:p>
            <a:r>
              <a:rPr lang="pt-BR" sz="4800" b="1" dirty="0">
                <a:solidFill>
                  <a:srgbClr val="FFFF00"/>
                </a:solidFill>
              </a:rPr>
              <a:t>02- DEFINIÇÕES </a:t>
            </a:r>
            <a:br>
              <a:rPr lang="pt-BR" sz="4400" b="1" dirty="0">
                <a:solidFill>
                  <a:srgbClr val="FFFF00"/>
                </a:solidFill>
              </a:rPr>
            </a:br>
            <a:br>
              <a:rPr lang="pt-BR" sz="4400" b="1" dirty="0">
                <a:solidFill>
                  <a:srgbClr val="FFFF00"/>
                </a:solidFill>
              </a:rPr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253F29-514D-4A64-988B-5AE622985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275127"/>
            <a:ext cx="9499391" cy="5251508"/>
          </a:xfrm>
        </p:spPr>
        <p:txBody>
          <a:bodyPr/>
          <a:lstStyle/>
          <a:p>
            <a:pPr lvl="1"/>
            <a:endParaRPr lang="pt-BR" sz="4000" b="1" dirty="0"/>
          </a:p>
          <a:p>
            <a:pPr lvl="1"/>
            <a:endParaRPr lang="pt-BR" sz="4000" b="1" dirty="0"/>
          </a:p>
          <a:p>
            <a:pPr lvl="1"/>
            <a:r>
              <a:rPr lang="pt-BR" sz="4400" b="1" dirty="0"/>
              <a:t>a) </a:t>
            </a:r>
            <a:r>
              <a:rPr lang="pt-BR" sz="4400" b="1" dirty="0" err="1"/>
              <a:t>Apometria</a:t>
            </a:r>
            <a:endParaRPr lang="pt-BR" sz="4400" b="1" dirty="0"/>
          </a:p>
          <a:p>
            <a:pPr lvl="1"/>
            <a:r>
              <a:rPr lang="pt-BR" sz="4400" b="1" dirty="0"/>
              <a:t>b) Captação psíquica</a:t>
            </a:r>
          </a:p>
          <a:p>
            <a:pPr lvl="1"/>
            <a:r>
              <a:rPr lang="pt-BR" sz="4400" b="1" dirty="0"/>
              <a:t>c) Desdobramento Múltiplo</a:t>
            </a:r>
          </a:p>
          <a:p>
            <a:pPr marL="457200" lvl="1" indent="0">
              <a:buNone/>
            </a:pPr>
            <a:endParaRPr lang="pt-BR" sz="4000" b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651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91FE7-457D-4F24-B68B-A7B8F3532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929756"/>
          </a:xfrm>
        </p:spPr>
        <p:txBody>
          <a:bodyPr/>
          <a:lstStyle/>
          <a:p>
            <a:r>
              <a:rPr lang="pt-BR" sz="4000" b="1" dirty="0">
                <a:solidFill>
                  <a:srgbClr val="FFFF00"/>
                </a:solidFill>
              </a:rPr>
              <a:t>03- AS DIMENSÕES VIVENCIADAS NA APOMETRIA E NA CAPTAÇÃO PSÍQUICA </a:t>
            </a:r>
            <a:br>
              <a:rPr lang="pt-BR" sz="4400" b="1" dirty="0">
                <a:solidFill>
                  <a:srgbClr val="FFFF00"/>
                </a:solidFill>
              </a:rPr>
            </a:b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A0C713-4DD8-48A7-AA48-98E651A28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231" y="2466363"/>
            <a:ext cx="10461072" cy="4035105"/>
          </a:xfrm>
        </p:spPr>
        <p:txBody>
          <a:bodyPr/>
          <a:lstStyle/>
          <a:p>
            <a:pPr marL="0" indent="0">
              <a:buNone/>
            </a:pPr>
            <a:endParaRPr lang="pt-BR" sz="32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rgbClr val="FFFF00"/>
                </a:solidFill>
              </a:rPr>
              <a:t>04- DO PACIENTE: SUAS RELAÇÕES DESARMÔNICAS </a:t>
            </a:r>
          </a:p>
          <a:p>
            <a:r>
              <a:rPr lang="pt-BR" sz="3600" b="1" dirty="0"/>
              <a:t>a)	Obsessão e auto obsessão</a:t>
            </a:r>
          </a:p>
          <a:p>
            <a:r>
              <a:rPr lang="pt-BR" sz="3600" b="1" dirty="0"/>
              <a:t>b)	Evento iatrogênico e a indução Espiritual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6545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C220E-E7A9-4691-99B5-0614A723F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3" y="131428"/>
            <a:ext cx="9404723" cy="1378590"/>
          </a:xfrm>
        </p:spPr>
        <p:txBody>
          <a:bodyPr/>
          <a:lstStyle/>
          <a:p>
            <a:r>
              <a:rPr lang="pt-BR" sz="4000" b="1" dirty="0">
                <a:solidFill>
                  <a:srgbClr val="FFFF00"/>
                </a:solidFill>
              </a:rPr>
              <a:t>05- A DINÂMICA DE TRABALHO NA APOMETRIA E CAPTAÇÃO PSÍQUICA</a:t>
            </a:r>
            <a:br>
              <a:rPr lang="pt-BR" sz="4400" b="1" dirty="0">
                <a:solidFill>
                  <a:srgbClr val="FFFF00"/>
                </a:solidFill>
              </a:rPr>
            </a:b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3735C3-891A-49F3-BEF2-4C12AB659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3037" y="1510018"/>
            <a:ext cx="9701708" cy="521655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t-BR" sz="3000" b="1" dirty="0">
              <a:solidFill>
                <a:srgbClr val="FFFF00"/>
              </a:solidFill>
            </a:endParaRPr>
          </a:p>
          <a:p>
            <a:r>
              <a:rPr lang="pt-BR" sz="3600" b="1" dirty="0"/>
              <a:t>a)	Das relações: trabalhador e Espíritos benfeitores</a:t>
            </a:r>
          </a:p>
          <a:p>
            <a:r>
              <a:rPr lang="pt-BR" sz="3600" b="1" dirty="0"/>
              <a:t>b)	Do desdobramento induzido</a:t>
            </a:r>
          </a:p>
          <a:p>
            <a:r>
              <a:rPr lang="pt-BR" sz="3600" b="1" dirty="0"/>
              <a:t>c)	Da lucidez sonambúlica</a:t>
            </a:r>
          </a:p>
          <a:p>
            <a:r>
              <a:rPr lang="pt-BR" sz="3600" b="1" dirty="0"/>
              <a:t>d)	Da varredura espiritual</a:t>
            </a:r>
          </a:p>
          <a:p>
            <a:r>
              <a:rPr lang="pt-BR" sz="3600" b="1" dirty="0"/>
              <a:t>e)	Do trabalho e sua ética com o Espiritismo</a:t>
            </a:r>
          </a:p>
        </p:txBody>
      </p:sp>
    </p:spTree>
    <p:extLst>
      <p:ext uri="{BB962C8B-B14F-4D97-AF65-F5344CB8AC3E}">
        <p14:creationId xmlns:p14="http://schemas.microsoft.com/office/powerpoint/2010/main" val="13469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C21BC-56F6-4E13-95BA-037A9607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42613"/>
            <a:ext cx="9404723" cy="70467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Fechando o programa...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8673A9-437F-447C-8E46-1B8F2E6B6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89" y="1023457"/>
            <a:ext cx="10263771" cy="5478011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rgbClr val="FFFF00"/>
                </a:solidFill>
              </a:rPr>
              <a:t>06- A APOMETRIA E A CAPTAÇÃO PSÍQUICA NO GEAE</a:t>
            </a:r>
          </a:p>
          <a:p>
            <a:pPr marL="0" indent="0">
              <a:buNone/>
            </a:pPr>
            <a:endParaRPr lang="pt-BR" sz="3600" b="1" dirty="0">
              <a:solidFill>
                <a:srgbClr val="FFFF00"/>
              </a:solidFill>
            </a:endParaRPr>
          </a:p>
          <a:p>
            <a:r>
              <a:rPr lang="pt-BR" sz="3800" b="1" dirty="0"/>
              <a:t>a)	Bases espíritas para as técnicas de </a:t>
            </a:r>
            <a:r>
              <a:rPr lang="pt-BR" sz="3800" b="1" dirty="0" err="1"/>
              <a:t>Apometria</a:t>
            </a:r>
            <a:r>
              <a:rPr lang="pt-BR" sz="3800" b="1" dirty="0"/>
              <a:t> e Captação Psíquica</a:t>
            </a:r>
          </a:p>
          <a:p>
            <a:r>
              <a:rPr lang="pt-BR" sz="3800" b="1" dirty="0"/>
              <a:t>b)	O Ressignificar espírita como consequência dos atendimentos na </a:t>
            </a:r>
            <a:r>
              <a:rPr lang="pt-BR" sz="3800" b="1" dirty="0" err="1"/>
              <a:t>Apometria</a:t>
            </a:r>
            <a:r>
              <a:rPr lang="pt-BR" sz="3800" b="1" dirty="0"/>
              <a:t> e na Captação Psíquica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2798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CBB91E-871B-41FE-8F39-AC50CE9FC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67781"/>
            <a:ext cx="9404723" cy="679508"/>
          </a:xfrm>
        </p:spPr>
        <p:txBody>
          <a:bodyPr/>
          <a:lstStyle/>
          <a:p>
            <a:r>
              <a:rPr lang="pt-BR" sz="3600" b="1" dirty="0">
                <a:solidFill>
                  <a:srgbClr val="FFFF00"/>
                </a:solidFill>
              </a:rPr>
              <a:t>O ESPIRITISMO e APOMETRIA...?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E64792-FCA0-4A95-8DF9-1FADF01B2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847289"/>
            <a:ext cx="10364438" cy="5763235"/>
          </a:xfrm>
        </p:spPr>
        <p:txBody>
          <a:bodyPr>
            <a:noAutofit/>
          </a:bodyPr>
          <a:lstStyle/>
          <a:p>
            <a:pPr algn="just"/>
            <a:r>
              <a:rPr lang="pt-BR" sz="3200" b="1" dirty="0"/>
              <a:t>“</a:t>
            </a:r>
            <a:r>
              <a:rPr lang="pt-BR" sz="3200" b="1" i="1" dirty="0"/>
              <a:t>O Espiritismo é a nova ciência que vem revelar</a:t>
            </a:r>
            <a:r>
              <a:rPr lang="pt-BR" sz="3200" b="1" dirty="0"/>
              <a:t> </a:t>
            </a:r>
            <a:r>
              <a:rPr lang="pt-BR" sz="3200" b="1" i="1" dirty="0"/>
              <a:t>aos homens</a:t>
            </a:r>
            <a:r>
              <a:rPr lang="pt-BR" sz="3200" b="1" dirty="0"/>
              <a:t>, por provas irrecusáveis, </a:t>
            </a:r>
            <a:r>
              <a:rPr lang="pt-BR" sz="3200" b="1" i="1" dirty="0"/>
              <a:t>a existência e a natureza do mundo espiritual</a:t>
            </a:r>
            <a:r>
              <a:rPr lang="pt-BR" sz="3200" b="1" dirty="0"/>
              <a:t>, </a:t>
            </a:r>
            <a:r>
              <a:rPr lang="pt-BR" sz="3200" b="1" u="sng" dirty="0"/>
              <a:t>e suas relações com o mundo corporal</a:t>
            </a:r>
            <a:r>
              <a:rPr lang="pt-BR" sz="3200" b="1" dirty="0"/>
              <a:t>; ele </a:t>
            </a:r>
            <a:r>
              <a:rPr lang="pt-BR" sz="3200" b="1" dirty="0" err="1"/>
              <a:t>no-lo</a:t>
            </a:r>
            <a:r>
              <a:rPr lang="pt-BR" sz="3200" b="1" dirty="0"/>
              <a:t> mostra, não mais como uma coisa sobrenatural, mas, ao contrário, como uma das forças vivas e incessantemente ativas da Natureza (…). </a:t>
            </a:r>
          </a:p>
          <a:p>
            <a:pPr algn="just"/>
            <a:r>
              <a:rPr lang="pt-BR" sz="3200" b="1" dirty="0"/>
              <a:t>“O Espiritismo é uma </a:t>
            </a:r>
            <a:r>
              <a:rPr lang="pt-BR" sz="3200" b="1" u="sng" dirty="0"/>
              <a:t>ciência</a:t>
            </a:r>
            <a:r>
              <a:rPr lang="pt-BR" sz="3200" b="1" dirty="0"/>
              <a:t> que trata da natureza, origem e destino dos Espíritos, bem como de suas relações com o mundo corporal”.</a:t>
            </a:r>
          </a:p>
          <a:p>
            <a:pPr marL="0" indent="0" algn="just">
              <a:buNone/>
            </a:pPr>
            <a:r>
              <a:rPr lang="pt-BR" sz="3200" b="1" dirty="0"/>
              <a:t> </a:t>
            </a:r>
            <a:r>
              <a:rPr lang="pt-BR" sz="2800" b="1" dirty="0">
                <a:solidFill>
                  <a:srgbClr val="FFFF00"/>
                </a:solidFill>
              </a:rPr>
              <a:t>(Allan Kardec, O Evangelho Segundo o Espiritismo, </a:t>
            </a:r>
            <a:r>
              <a:rPr lang="pt-BR" sz="2800" b="1" dirty="0" err="1">
                <a:solidFill>
                  <a:srgbClr val="FFFF00"/>
                </a:solidFill>
              </a:rPr>
              <a:t>cap.I</a:t>
            </a:r>
            <a:r>
              <a:rPr lang="pt-BR" sz="2800" b="1" dirty="0">
                <a:solidFill>
                  <a:srgbClr val="FFFF00"/>
                </a:solidFill>
              </a:rPr>
              <a:t>) </a:t>
            </a:r>
          </a:p>
          <a:p>
            <a:pPr marL="0" indent="0">
              <a:buNone/>
            </a:pPr>
            <a:endParaRPr lang="pt-BR" sz="2600" b="1" dirty="0"/>
          </a:p>
        </p:txBody>
      </p:sp>
    </p:spTree>
    <p:extLst>
      <p:ext uri="{BB962C8B-B14F-4D97-AF65-F5344CB8AC3E}">
        <p14:creationId xmlns:p14="http://schemas.microsoft.com/office/powerpoint/2010/main" val="84431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4888CF-BE76-4C4C-850F-14445534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889" y="108769"/>
            <a:ext cx="10972641" cy="470071"/>
          </a:xfrm>
        </p:spPr>
        <p:txBody>
          <a:bodyPr/>
          <a:lstStyle/>
          <a:p>
            <a:r>
              <a:rPr lang="pt-BR" sz="3200" b="1" dirty="0">
                <a:solidFill>
                  <a:srgbClr val="FFFF00"/>
                </a:solidFill>
              </a:rPr>
              <a:t>COMPOSIÇÃO HUMANA: ALMA, PERISPÍRITO E CORPO</a:t>
            </a:r>
          </a:p>
        </p:txBody>
      </p:sp>
      <p:pic>
        <p:nvPicPr>
          <p:cNvPr id="1026" name="Picture 2" descr="Luz do Sol ao Amanhecer: OS 7 CORPOS ESPIRITUAIS NA APOMETRIA">
            <a:extLst>
              <a:ext uri="{FF2B5EF4-FFF2-40B4-BE49-F238E27FC236}">
                <a16:creationId xmlns:a16="http://schemas.microsoft.com/office/drawing/2014/main" id="{24CDBC86-83D3-41B8-9092-E8236F5C80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443" y="646407"/>
            <a:ext cx="5441279" cy="624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351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AEF55-56CC-499D-A3D7-8301933DD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9"/>
            <a:ext cx="9404723" cy="679796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FF00"/>
                </a:solidFill>
              </a:rPr>
              <a:t>UMA IMPORTANTE QUESTÃO...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519D79-3460-4609-85AC-F94F72D3E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447102"/>
            <a:ext cx="10204937" cy="5316007"/>
          </a:xfrm>
        </p:spPr>
        <p:txBody>
          <a:bodyPr>
            <a:noAutofit/>
          </a:bodyPr>
          <a:lstStyle/>
          <a:p>
            <a:pPr algn="just"/>
            <a:r>
              <a:rPr lang="pt-BR" sz="3600" b="1" dirty="0"/>
              <a:t>COMO SE TRATAR OU TRABALHAR NA APOMETRIA E CAPTAÇÃO PSÍQUICA, SE AINDA TIVERMOS DÚVIDAS SOBRE A EXISTÊNCIA DE ESPÍRITOS E DE PERSONALIDADES? </a:t>
            </a:r>
          </a:p>
          <a:p>
            <a:pPr algn="just"/>
            <a:endParaRPr lang="pt-BR" sz="3600" dirty="0"/>
          </a:p>
          <a:p>
            <a:pPr algn="just"/>
            <a:r>
              <a:rPr lang="pt-BR" sz="3600" b="1" dirty="0">
                <a:solidFill>
                  <a:srgbClr val="FFFF00"/>
                </a:solidFill>
              </a:rPr>
              <a:t>VAMOS VER </a:t>
            </a:r>
            <a:r>
              <a:rPr lang="pt-BR" sz="3600" b="1" u="sng" dirty="0">
                <a:solidFill>
                  <a:srgbClr val="FFFF00"/>
                </a:solidFill>
              </a:rPr>
              <a:t>RAPIDAMENTE</a:t>
            </a:r>
            <a:r>
              <a:rPr lang="pt-BR" sz="3600" b="1" dirty="0">
                <a:solidFill>
                  <a:srgbClr val="FFFF00"/>
                </a:solidFill>
              </a:rPr>
              <a:t> UM POUCO DA HISTÓRIA ESPIRITUAL DO MUNDO, PARA A MUDANÇA DESSE CICLO DE DESCRENÇA?</a:t>
            </a:r>
          </a:p>
        </p:txBody>
      </p:sp>
    </p:spTree>
    <p:extLst>
      <p:ext uri="{BB962C8B-B14F-4D97-AF65-F5344CB8AC3E}">
        <p14:creationId xmlns:p14="http://schemas.microsoft.com/office/powerpoint/2010/main" val="1094770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F5079-18E5-486C-B8EF-915B7A91B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125" y="213238"/>
            <a:ext cx="10737750" cy="1003166"/>
          </a:xfrm>
        </p:spPr>
        <p:txBody>
          <a:bodyPr/>
          <a:lstStyle/>
          <a:p>
            <a:r>
              <a:rPr lang="pt-BR" sz="3000" b="1" dirty="0">
                <a:solidFill>
                  <a:srgbClr val="FFFF00"/>
                </a:solidFill>
              </a:rPr>
              <a:t>OS ESPÍRITOS CHAMANDO A ATENÇÃO SOBRE A SUA EXISTÊNCIA: AS “MESAS GIRANTES”: A FÉ!</a:t>
            </a:r>
          </a:p>
        </p:txBody>
      </p:sp>
      <p:pic>
        <p:nvPicPr>
          <p:cNvPr id="1026" name="Picture 2" descr="UMBANDA CANDOMBLE E SPIRITISMO ESTUDO: O que foi o fenômeno das mesas ...">
            <a:extLst>
              <a:ext uri="{FF2B5EF4-FFF2-40B4-BE49-F238E27FC236}">
                <a16:creationId xmlns:a16="http://schemas.microsoft.com/office/drawing/2014/main" id="{6CED2FDB-6F62-4991-B58A-59A5382FA5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53" y="1260360"/>
            <a:ext cx="6702804" cy="538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813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CB4FA-55AC-4D87-A627-741DC4326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939085" cy="839187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EXEMPLO 2 DAS “MESAS GIRANTES”</a:t>
            </a:r>
          </a:p>
        </p:txBody>
      </p:sp>
      <p:pic>
        <p:nvPicPr>
          <p:cNvPr id="2050" name="Picture 2" descr="7. O que foram as mesas girantes?">
            <a:extLst>
              <a:ext uri="{FF2B5EF4-FFF2-40B4-BE49-F238E27FC236}">
                <a16:creationId xmlns:a16="http://schemas.microsoft.com/office/drawing/2014/main" id="{8F637D2E-FD01-4A48-9378-E92CBB708A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485" y="1400962"/>
            <a:ext cx="8855203" cy="526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08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B7E3B-801F-4BF4-8176-F3B420745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0" y="452718"/>
            <a:ext cx="10075019" cy="1317359"/>
          </a:xfrm>
        </p:spPr>
        <p:txBody>
          <a:bodyPr/>
          <a:lstStyle/>
          <a:p>
            <a:pPr algn="ctr"/>
            <a:r>
              <a:rPr lang="pt-BR" sz="3600" b="1" dirty="0">
                <a:solidFill>
                  <a:srgbClr val="FFFF00"/>
                </a:solidFill>
              </a:rPr>
              <a:t>CHICO XAVIER,  WALDO VIEIRA E O MÉDIUM FEITOSA: ECTOPLASMIA (“MATERIALIZAÇÃO”)</a:t>
            </a:r>
            <a:br>
              <a:rPr lang="pt-BR" sz="3600" b="1" dirty="0">
                <a:solidFill>
                  <a:srgbClr val="FFFF00"/>
                </a:solidFill>
              </a:rPr>
            </a:br>
            <a:br>
              <a:rPr lang="pt-BR" b="1" dirty="0">
                <a:solidFill>
                  <a:srgbClr val="FFFF00"/>
                </a:solidFill>
              </a:rPr>
            </a:br>
            <a:r>
              <a:rPr lang="pt-BR" b="1" dirty="0">
                <a:solidFill>
                  <a:srgbClr val="FFFF00"/>
                </a:solidFill>
              </a:rPr>
              <a:t> </a:t>
            </a:r>
            <a:br>
              <a:rPr lang="pt-BR" b="1" dirty="0">
                <a:solidFill>
                  <a:srgbClr val="FFFF00"/>
                </a:solidFill>
              </a:rPr>
            </a:br>
            <a:br>
              <a:rPr lang="pt-BR" b="1" dirty="0">
                <a:solidFill>
                  <a:srgbClr val="FFFF00"/>
                </a:solidFill>
              </a:rPr>
            </a:br>
            <a:r>
              <a:rPr lang="pt-BR" b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00389682-5CE7-4C56-BCF3-5E5B944F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349371" cy="4742165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5124" name="Picture 4" descr="https://1.bp.blogspot.com/_SxSp8WOlWSg/TQkHbZ6xxQI/AAAAAAAAAvQ/YDcp8JMxyBI/s1600/3.jpg">
            <a:extLst>
              <a:ext uri="{FF2B5EF4-FFF2-40B4-BE49-F238E27FC236}">
                <a16:creationId xmlns:a16="http://schemas.microsoft.com/office/drawing/2014/main" id="{ACC82D83-E4E8-47DA-B016-70E96927C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127" y="2139192"/>
            <a:ext cx="6770592" cy="453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455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234D53-A103-4462-AD65-8526A0942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865295" cy="1174746"/>
          </a:xfrm>
        </p:spPr>
        <p:txBody>
          <a:bodyPr/>
          <a:lstStyle/>
          <a:p>
            <a:pPr algn="ctr"/>
            <a:r>
              <a:rPr lang="pt-BR" sz="3600" b="1" dirty="0">
                <a:solidFill>
                  <a:srgbClr val="FFFF00"/>
                </a:solidFill>
              </a:rPr>
              <a:t>AINDA A “MATERIALIZAÇÃO” COM O CHICO XAVIER EM UBERABA - MG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D6C7C7-FC1B-43B0-89B9-84363E0EF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27464"/>
            <a:ext cx="8946541" cy="5075340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6146" name="Picture 2" descr="Materialização de Espíritos usando o Ectoplasma">
            <a:extLst>
              <a:ext uri="{FF2B5EF4-FFF2-40B4-BE49-F238E27FC236}">
                <a16:creationId xmlns:a16="http://schemas.microsoft.com/office/drawing/2014/main" id="{FA9FF788-1A13-4A07-A14E-30B1A552F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707" y="1686187"/>
            <a:ext cx="8396116" cy="440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978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C1BC4-0243-491C-918E-24F7FA268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3" y="242993"/>
            <a:ext cx="9404723" cy="579128"/>
          </a:xfrm>
        </p:spPr>
        <p:txBody>
          <a:bodyPr/>
          <a:lstStyle/>
          <a:p>
            <a:pPr algn="ctr"/>
            <a:r>
              <a:rPr lang="pt-BR" sz="3600" b="1" dirty="0">
                <a:solidFill>
                  <a:srgbClr val="FFFF00"/>
                </a:solidFill>
              </a:rPr>
              <a:t>LAR DE FREI LUIZ – JACAREPAGUÁ- RJ</a:t>
            </a:r>
          </a:p>
        </p:txBody>
      </p:sp>
      <p:pic>
        <p:nvPicPr>
          <p:cNvPr id="1026" name="Picture 2" descr="Palestra do Dr. Paulo Cesar Fructuoso - Ectoplasmia e materialização de ...">
            <a:extLst>
              <a:ext uri="{FF2B5EF4-FFF2-40B4-BE49-F238E27FC236}">
                <a16:creationId xmlns:a16="http://schemas.microsoft.com/office/drawing/2014/main" id="{B52FE59C-2E4D-40C8-9419-06B700ABCE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401" y="1107347"/>
            <a:ext cx="9921569" cy="558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627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20A8B-623A-4608-A744-FA59FF2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65" y="110154"/>
            <a:ext cx="10815375" cy="827442"/>
          </a:xfrm>
        </p:spPr>
        <p:txBody>
          <a:bodyPr/>
          <a:lstStyle/>
          <a:p>
            <a:pPr algn="ctr"/>
            <a:r>
              <a:rPr lang="pt-BR" sz="3200" b="1" dirty="0">
                <a:solidFill>
                  <a:srgbClr val="FFFF00"/>
                </a:solidFill>
              </a:rPr>
              <a:t>FINALIZANDO SOBRE MATERIALIZAÇÕES...</a:t>
            </a:r>
          </a:p>
        </p:txBody>
      </p:sp>
      <p:pic>
        <p:nvPicPr>
          <p:cNvPr id="2050" name="Picture 2" descr="https://www.guia.heu.nom.br/images/MaterializacaoPeixotinhp_02.jpg">
            <a:extLst>
              <a:ext uri="{FF2B5EF4-FFF2-40B4-BE49-F238E27FC236}">
                <a16:creationId xmlns:a16="http://schemas.microsoft.com/office/drawing/2014/main" id="{5EC2D411-3F84-40EE-8145-ED3C864A9D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324610"/>
            <a:ext cx="5791200" cy="414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vivenciaespiritualista.com.br/conteudo_site/imagens/bioenergia/materializacoes-espiritos-baixa.jpg">
            <a:extLst>
              <a:ext uri="{FF2B5EF4-FFF2-40B4-BE49-F238E27FC236}">
                <a16:creationId xmlns:a16="http://schemas.microsoft.com/office/drawing/2014/main" id="{E3BD5D34-B4FC-4813-AFAF-ECCE5BCD9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716" y="775284"/>
            <a:ext cx="8246567" cy="608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934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A0D9D-867D-4625-8237-1D4404EA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921366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FF00"/>
                </a:solidFill>
              </a:rPr>
              <a:t>E A CIÊNCIA FOI ALÉM  DISSO? ACEITOU A EXISTÊNCIA DE ESPÍRITOS?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85E67F-F3BC-40D6-9A27-A590F6F5F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296198"/>
            <a:ext cx="8946541" cy="4195481"/>
          </a:xfrm>
        </p:spPr>
        <p:txBody>
          <a:bodyPr/>
          <a:lstStyle/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algn="ctr"/>
            <a:r>
              <a:rPr lang="pt-BR" sz="4000" b="1" dirty="0"/>
              <a:t> VEJAMOS ALGO DA CIÊNCIA CHAMADA DE TCI – TRANSCOMUNICAÇÃO INSTRUMENTAL</a:t>
            </a:r>
          </a:p>
        </p:txBody>
      </p:sp>
    </p:spTree>
    <p:extLst>
      <p:ext uri="{BB962C8B-B14F-4D97-AF65-F5344CB8AC3E}">
        <p14:creationId xmlns:p14="http://schemas.microsoft.com/office/powerpoint/2010/main" val="692546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25A7AF-5623-401F-8E8C-DFE78CB9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54318"/>
            <a:ext cx="11612880" cy="2153602"/>
          </a:xfrm>
        </p:spPr>
        <p:txBody>
          <a:bodyPr/>
          <a:lstStyle/>
          <a:p>
            <a:pPr algn="ctr"/>
            <a:r>
              <a:rPr lang="pt-BR" sz="2800" b="1" dirty="0">
                <a:solidFill>
                  <a:srgbClr val="FFFF00"/>
                </a:solidFill>
              </a:rPr>
              <a:t>PRIMEIRO CASO DE VOZ : 1952 NA UNIV CATÓLICA DE MILÃO PELOS PADRES </a:t>
            </a:r>
            <a:r>
              <a:rPr lang="pt-BR" sz="2800" b="1" dirty="0" err="1">
                <a:solidFill>
                  <a:srgbClr val="FFFF00"/>
                </a:solidFill>
              </a:rPr>
              <a:t>Gemelli</a:t>
            </a:r>
            <a:r>
              <a:rPr lang="pt-BR" sz="2800" b="1" dirty="0">
                <a:solidFill>
                  <a:srgbClr val="FFFF00"/>
                </a:solidFill>
              </a:rPr>
              <a:t> e </a:t>
            </a:r>
            <a:r>
              <a:rPr lang="pt-BR" sz="2800" b="1" dirty="0" err="1">
                <a:solidFill>
                  <a:srgbClr val="FFFF00"/>
                </a:solidFill>
              </a:rPr>
              <a:t>Ernetti</a:t>
            </a:r>
            <a:r>
              <a:rPr lang="pt-BR" sz="2800" b="1" dirty="0">
                <a:solidFill>
                  <a:srgbClr val="FFFF00"/>
                </a:solidFill>
              </a:rPr>
              <a:t> . JÁ O TERMO “TRANSCOMUNICAÇÃO INSTRUMENTAL-TCI” FOI CRIADO EM 1980 PELO FÍSICO ALEMÃO ERNST SENKOWSKI (Comunicação com o mundo </a:t>
            </a:r>
            <a:r>
              <a:rPr lang="pt-BR" sz="2800" b="1" dirty="0" err="1">
                <a:solidFill>
                  <a:srgbClr val="FFFF00"/>
                </a:solidFill>
              </a:rPr>
              <a:t>Extrafísico</a:t>
            </a:r>
            <a:r>
              <a:rPr lang="pt-BR" sz="2800" b="1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1028" name="Picture 4" descr="JENSEITSKONTAKTE - Das letzte Interview mit Prof. Dr. Ernst Senkowski ...">
            <a:extLst>
              <a:ext uri="{FF2B5EF4-FFF2-40B4-BE49-F238E27FC236}">
                <a16:creationId xmlns:a16="http://schemas.microsoft.com/office/drawing/2014/main" id="{217FEC09-A1E5-4256-9B3D-B92BBC39BE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602" y="2590800"/>
            <a:ext cx="7134012" cy="401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159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B0E028-A3D7-44EB-AEDA-5F19CC450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73162"/>
          </a:xfrm>
        </p:spPr>
        <p:txBody>
          <a:bodyPr/>
          <a:lstStyle/>
          <a:p>
            <a:r>
              <a:rPr lang="pt-BR" b="1" dirty="0" err="1">
                <a:solidFill>
                  <a:srgbClr val="FFFF00"/>
                </a:solidFill>
              </a:rPr>
              <a:t>Transcomunicação</a:t>
            </a:r>
            <a:r>
              <a:rPr lang="pt-BR" b="1" dirty="0">
                <a:solidFill>
                  <a:srgbClr val="FFFF00"/>
                </a:solidFill>
              </a:rPr>
              <a:t> ao vivo...</a:t>
            </a:r>
          </a:p>
        </p:txBody>
      </p:sp>
      <p:pic>
        <p:nvPicPr>
          <p:cNvPr id="2050" name="Picture 2" descr="Transcomunicação Instrumental (Teste) Ao vivo (Klaus Schreiber) - YouTube">
            <a:extLst>
              <a:ext uri="{FF2B5EF4-FFF2-40B4-BE49-F238E27FC236}">
                <a16:creationId xmlns:a16="http://schemas.microsoft.com/office/drawing/2014/main" id="{B7E4C8B8-F2AE-480D-97C5-C230DE229F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2" y="1325880"/>
            <a:ext cx="8751146" cy="492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083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B7990-C427-40D6-BF57-0F879F270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 No Brasil, temos trabalhos de TCI de Sônia Rinaldi e Clóvis Nunes...</a:t>
            </a:r>
          </a:p>
        </p:txBody>
      </p:sp>
      <p:pic>
        <p:nvPicPr>
          <p:cNvPr id="3074" name="Picture 2" descr="Transcomunicação Instrumental - TCI - YouTube">
            <a:extLst>
              <a:ext uri="{FF2B5EF4-FFF2-40B4-BE49-F238E27FC236}">
                <a16:creationId xmlns:a16="http://schemas.microsoft.com/office/drawing/2014/main" id="{FA6A3CE6-45B8-459E-A032-2D7ED591AD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2" y="2052638"/>
            <a:ext cx="7459132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764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74AB8C-C60A-4AEE-9C4A-0CD93B1A0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96574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FF00"/>
                </a:solidFill>
              </a:rPr>
              <a:t>SÔNIA RINALDI e CLÓVIS NUNES</a:t>
            </a:r>
          </a:p>
        </p:txBody>
      </p:sp>
      <p:pic>
        <p:nvPicPr>
          <p:cNvPr id="2050" name="Picture 2" descr="PESQUISAS E AVANÇOS NA TRANSCOMUNICAÇÃO INSTRUMENTAL COM SONIA RINALDI ...">
            <a:extLst>
              <a:ext uri="{FF2B5EF4-FFF2-40B4-BE49-F238E27FC236}">
                <a16:creationId xmlns:a16="http://schemas.microsoft.com/office/drawing/2014/main" id="{BAC496C8-1F8B-4DCD-8DC8-1382BB59B9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" y="1476463"/>
            <a:ext cx="6128678" cy="353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4.googleusercontent.com/-J8b7OVZtGds/TXfbmo6e3pI/AAAAAAAABB4/nBDh8u_18Y0/s1600/CLOVIS+NUNES.jpg">
            <a:extLst>
              <a:ext uri="{FF2B5EF4-FFF2-40B4-BE49-F238E27FC236}">
                <a16:creationId xmlns:a16="http://schemas.microsoft.com/office/drawing/2014/main" id="{7570A668-07A0-4E3A-97C6-2CC9553AA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456" y="2835479"/>
            <a:ext cx="5758855" cy="382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303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E78860-23F6-4479-822C-2087BA44A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22" y="192660"/>
            <a:ext cx="9404723" cy="888402"/>
          </a:xfrm>
        </p:spPr>
        <p:txBody>
          <a:bodyPr/>
          <a:lstStyle/>
          <a:p>
            <a:pPr algn="ctr"/>
            <a:r>
              <a:rPr lang="pt-BR" sz="4000" b="1" dirty="0">
                <a:solidFill>
                  <a:srgbClr val="FFFF00"/>
                </a:solidFill>
              </a:rPr>
              <a:t>AINDA SOBRE O “VER PARA CRER”...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BD67457C-66D9-48B2-89D8-EF1502F930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2826" y="1081062"/>
            <a:ext cx="3326655" cy="571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77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64A41-BE08-485E-B26A-60FF2E363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73189"/>
            <a:ext cx="9404723" cy="478460"/>
          </a:xfrm>
        </p:spPr>
        <p:txBody>
          <a:bodyPr/>
          <a:lstStyle/>
          <a:p>
            <a:r>
              <a:rPr lang="pt-BR" sz="2800" b="1" dirty="0">
                <a:solidFill>
                  <a:srgbClr val="FFFF00"/>
                </a:solidFill>
              </a:rPr>
              <a:t>IMAGEM CONSOLIDADA...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76FAEDCA-A976-4BA6-BC60-062F9B117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6383" y="645974"/>
            <a:ext cx="3765538" cy="603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84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E4F98-DC2E-4ECA-AABA-AC49729A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88085"/>
            <a:ext cx="9672348" cy="692092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O ESPIRITISMO E A FÍSICA QUÂNTICA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867036-5F58-4DA3-8C3B-3B97D792E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71" y="1234593"/>
            <a:ext cx="11243885" cy="5870884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Física Quântica?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A Física Quântica é uma linha de estudo da física - final do século XIX - que analisa os menores componentes que compõem uma matéria, sobretudo as partículas microscópicas, do mesmo tamanho ou menores que o átomo, tais como os prótons, elétrons, nêutrons e os fótons. “</a:t>
            </a:r>
            <a:r>
              <a:rPr lang="pt-BR" sz="2600" b="1" dirty="0"/>
              <a:t>Max Planck”</a:t>
            </a:r>
            <a:endParaRPr lang="pt-BR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Essas partículas atômicas e subatômicas não são passíveis de estudo sob a perspectiva da física clássica (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Newtoniana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) e suas teorias, como a lei da inércia, ação e reação e a lei da gravidade. </a:t>
            </a: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Nesse sentido, 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 física quântica traz abordagens sobre a criação, a origem e a evolução do Universo que o Espiritismo, por meio de Allan Kardec, </a:t>
            </a:r>
            <a:r>
              <a:rPr lang="pt-BR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já fazia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613429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48BB2-B26D-41FC-A527-8C9B754D6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056" y="140009"/>
            <a:ext cx="9404723" cy="724058"/>
          </a:xfrm>
        </p:spPr>
        <p:txBody>
          <a:bodyPr/>
          <a:lstStyle/>
          <a:p>
            <a:r>
              <a:rPr lang="pt-BR" dirty="0">
                <a:solidFill>
                  <a:srgbClr val="FFFF00"/>
                </a:solidFill>
              </a:rPr>
              <a:t>ALLAN KARDEC e MAX PLANCK </a:t>
            </a:r>
          </a:p>
        </p:txBody>
      </p:sp>
      <p:pic>
        <p:nvPicPr>
          <p:cNvPr id="1030" name="Picture 6" descr="Allan Kardec: O Codificador do Espiritismo e Seu Legado - blogdotc">
            <a:extLst>
              <a:ext uri="{FF2B5EF4-FFF2-40B4-BE49-F238E27FC236}">
                <a16:creationId xmlns:a16="http://schemas.microsoft.com/office/drawing/2014/main" id="{47902901-DE5F-43BF-8875-CABE2EDF5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6" y="945639"/>
            <a:ext cx="4409857" cy="581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x Planck, el padre de la teoría cuántica que sufrió pérdidas trágicas ...">
            <a:extLst>
              <a:ext uri="{FF2B5EF4-FFF2-40B4-BE49-F238E27FC236}">
                <a16:creationId xmlns:a16="http://schemas.microsoft.com/office/drawing/2014/main" id="{AA27244D-3DAD-4679-99DB-08DCBD4220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07" y="2153306"/>
            <a:ext cx="6477310" cy="364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170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F732B9-F5FF-4386-8574-9CBFD042E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99" y="138418"/>
            <a:ext cx="11741922" cy="1254154"/>
          </a:xfrm>
        </p:spPr>
        <p:txBody>
          <a:bodyPr/>
          <a:lstStyle/>
          <a:p>
            <a:r>
              <a:rPr lang="pt-BR" sz="3800" b="1" dirty="0">
                <a:solidFill>
                  <a:srgbClr val="FFFF00"/>
                </a:solidFill>
              </a:rPr>
              <a:t>O ESPIRITISMO PREEXISTE À FÍSICA QUÂNTICA!</a:t>
            </a:r>
            <a:br>
              <a:rPr lang="pt-BR" sz="3800" b="1" dirty="0">
                <a:solidFill>
                  <a:srgbClr val="FFFF00"/>
                </a:solidFill>
              </a:rPr>
            </a:br>
            <a:r>
              <a:rPr lang="pt-BR" sz="3800" b="1" dirty="0">
                <a:solidFill>
                  <a:srgbClr val="FFFF00"/>
                </a:solidFill>
              </a:rPr>
              <a:t>Assim nos ensinam os Espíritos, por Allan Kardec: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81DFCB-9FC6-4354-9333-25E39B07C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80" y="1199626"/>
            <a:ext cx="11996256" cy="565837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t-BR" sz="2600" b="1" dirty="0"/>
          </a:p>
          <a:p>
            <a:r>
              <a:rPr lang="pt-BR" sz="3600" b="1" dirty="0"/>
              <a:t>Existem dois Elementos Gerais do Universo</a:t>
            </a:r>
            <a:r>
              <a:rPr lang="pt-BR" sz="3600" dirty="0"/>
              <a:t>: a matéria e o Espírito, e acima de tudo Deus, o Criador e Pai de todas as coisas. Deus, Espírito e matéria, são a Trindade Universal, são o princípio de tudo que existe.</a:t>
            </a:r>
          </a:p>
          <a:p>
            <a:r>
              <a:rPr lang="pt-BR" sz="3600" b="1" dirty="0"/>
              <a:t>Ao elemento material é preciso juntar o Fluido Universal</a:t>
            </a:r>
            <a:r>
              <a:rPr lang="pt-BR" sz="3600" dirty="0"/>
              <a:t>, que desempenha papel intermediário entre o Espírito e a matéria, muito grosseira para que o Espírito tenha uma ação sobre ela.</a:t>
            </a:r>
          </a:p>
          <a:p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2700474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35B4D-0AD6-46B5-A8CB-ABA879BA0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46240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E 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D3F87B-36A0-4F91-8158-170F232D9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92572"/>
            <a:ext cx="9785598" cy="5335399"/>
          </a:xfrm>
        </p:spPr>
        <p:txBody>
          <a:bodyPr>
            <a:normAutofit lnSpcReduction="10000"/>
          </a:bodyPr>
          <a:lstStyle/>
          <a:p>
            <a:r>
              <a:rPr lang="pt-BR" sz="3600" b="1" dirty="0"/>
              <a:t>A vitalidade </a:t>
            </a:r>
            <a:r>
              <a:rPr lang="pt-BR" sz="3600" dirty="0"/>
              <a:t>presente no corpo físico e no perispírito dos seres vivos é fornecida e alimentada por um elemento abundante na Natureza: Fluido ou Princípio Vital. </a:t>
            </a:r>
          </a:p>
          <a:p>
            <a:pPr marL="0" indent="0" algn="ctr">
              <a:buNone/>
            </a:pPr>
            <a:r>
              <a:rPr lang="pt-BR" sz="3600" b="1" u="sng" dirty="0">
                <a:solidFill>
                  <a:srgbClr val="FFFF00"/>
                </a:solidFill>
              </a:rPr>
              <a:t>Ainda</a:t>
            </a:r>
            <a:r>
              <a:rPr lang="pt-BR" sz="3600" b="1" dirty="0">
                <a:solidFill>
                  <a:srgbClr val="FFFF00"/>
                </a:solidFill>
              </a:rPr>
              <a:t> conforme O Livro dos Espíritos, na questão 540 </a:t>
            </a:r>
            <a:r>
              <a:rPr lang="pt-BR" sz="3600" b="1" i="1" dirty="0">
                <a:solidFill>
                  <a:srgbClr val="FFFF00"/>
                </a:solidFill>
              </a:rPr>
              <a:t>“… tudo se encadeia na natureza, </a:t>
            </a:r>
            <a:r>
              <a:rPr lang="pt-BR" sz="3600" b="1" i="1" u="sng" dirty="0">
                <a:solidFill>
                  <a:srgbClr val="FFFF00"/>
                </a:solidFill>
              </a:rPr>
              <a:t>desde o átomo primitivo até o arcanjo</a:t>
            </a:r>
            <a:r>
              <a:rPr lang="pt-BR" sz="3600" b="1" i="1" dirty="0">
                <a:solidFill>
                  <a:srgbClr val="FFFF00"/>
                </a:solidFill>
              </a:rPr>
              <a:t>, pois ele mesmo começou pelo átomo”.</a:t>
            </a:r>
            <a:endParaRPr lang="pt-BR" sz="3600" b="1" dirty="0">
              <a:solidFill>
                <a:srgbClr val="FFFF00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2254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2A24E-B427-4A90-A553-96DEAB9B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029"/>
            <a:ext cx="11325138" cy="1287709"/>
          </a:xfrm>
        </p:spPr>
        <p:txBody>
          <a:bodyPr/>
          <a:lstStyle/>
          <a:p>
            <a:pPr algn="ctr"/>
            <a:r>
              <a:rPr lang="pt-BR" sz="2800" b="1" dirty="0">
                <a:solidFill>
                  <a:srgbClr val="FFFF00"/>
                </a:solidFill>
              </a:rPr>
              <a:t>FUNDAMENTAL À APOMETRIA E CAPTAÇÃO PSÍQUICA: A EMANCIPAÇÃO DA ALMA (ALLAN KARDEC E ANDRÉ LUIZ)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9D2EC3-3A9A-4670-BA1B-3D1612869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7738"/>
            <a:ext cx="11937534" cy="5310232"/>
          </a:xfrm>
        </p:spPr>
        <p:txBody>
          <a:bodyPr>
            <a:normAutofit lnSpcReduction="10000"/>
          </a:bodyPr>
          <a:lstStyle/>
          <a:p>
            <a:r>
              <a:rPr lang="pt-BR" sz="2800" dirty="0"/>
              <a:t>Livro dos Médiuns – item 455 : “</a:t>
            </a:r>
            <a:r>
              <a:rPr lang="pt-BR" sz="2800" b="1" i="1" dirty="0"/>
              <a:t>A emancipação da alma se manifesta algumas vezes </a:t>
            </a:r>
            <a:r>
              <a:rPr lang="pt-BR" sz="2800" b="1" i="1" u="sng" dirty="0"/>
              <a:t>no estado de vigília</a:t>
            </a:r>
            <a:r>
              <a:rPr lang="pt-BR" sz="2800" b="1" i="1" dirty="0"/>
              <a:t> e produz o fenômeno designado sob o nome de </a:t>
            </a:r>
            <a:r>
              <a:rPr lang="pt-BR" sz="2800" b="1" i="1" u="sng" dirty="0"/>
              <a:t>segunda vista</a:t>
            </a:r>
            <a:r>
              <a:rPr lang="pt-BR" sz="2800" b="1" i="1" dirty="0"/>
              <a:t>, que dá àqueles que dele são dotados a faculdade de ver, de ouvir e de sentir </a:t>
            </a:r>
            <a:r>
              <a:rPr lang="pt-BR" sz="2800" b="1" i="1" u="sng" dirty="0"/>
              <a:t>além dos limites dos nossos sentidos</a:t>
            </a:r>
            <a:r>
              <a:rPr lang="pt-BR" sz="2800" b="1" i="1" dirty="0"/>
              <a:t>.”</a:t>
            </a:r>
            <a:r>
              <a:rPr lang="pt-BR" sz="2800" dirty="0"/>
              <a:t> (grifei)</a:t>
            </a:r>
          </a:p>
          <a:p>
            <a:endParaRPr lang="pt-BR" sz="2800" dirty="0"/>
          </a:p>
          <a:p>
            <a:r>
              <a:rPr lang="pt-BR" sz="2800" dirty="0"/>
              <a:t>Livro dos Espíritos – Questão 447 – Os fenômenos designados sob o nome de </a:t>
            </a:r>
            <a:r>
              <a:rPr lang="pt-BR" sz="2800" i="1" dirty="0"/>
              <a:t>segunda vista</a:t>
            </a:r>
            <a:r>
              <a:rPr lang="pt-BR" sz="2800" dirty="0"/>
              <a:t> têm alguma relação com o sonho e o sonambulismo? </a:t>
            </a:r>
            <a:r>
              <a:rPr lang="pt-BR" sz="2800" b="1" i="1" dirty="0"/>
              <a:t>- Tudo isso não é senão uma mesma coisa. O que tu chamas segunda vista é ainda </a:t>
            </a:r>
            <a:r>
              <a:rPr lang="pt-BR" sz="2800" b="1" i="1" u="sng" dirty="0"/>
              <a:t>o Espírito que está mais livre, ainda que o corpo não esteja adormecido</a:t>
            </a:r>
            <a:r>
              <a:rPr lang="pt-BR" sz="2800" b="1" i="1" dirty="0"/>
              <a:t>. A segunda vista </a:t>
            </a:r>
            <a:r>
              <a:rPr lang="pt-BR" sz="2800" b="1" i="1" u="sng" dirty="0"/>
              <a:t>é a vista da alma</a:t>
            </a:r>
            <a:r>
              <a:rPr lang="pt-BR" sz="2800" b="1" i="1" dirty="0"/>
              <a:t>.</a:t>
            </a:r>
            <a:r>
              <a:rPr lang="pt-BR" sz="2800" dirty="0"/>
              <a:t>” (grifei)</a:t>
            </a:r>
          </a:p>
          <a:p>
            <a:endParaRPr lang="pt-BR" sz="2400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967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6913DC-E985-46DB-A57F-7D20A9D8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5" y="113250"/>
            <a:ext cx="9740441" cy="663018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E COMPLEMENTANDO...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8E64C5-AD2D-49C1-B150-FC073F578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947" y="838899"/>
            <a:ext cx="11920756" cy="5905851"/>
          </a:xfrm>
        </p:spPr>
        <p:txBody>
          <a:bodyPr/>
          <a:lstStyle/>
          <a:p>
            <a:pPr marL="0" indent="0">
              <a:buNone/>
            </a:pPr>
            <a:endParaRPr lang="pt-BR" sz="2600" dirty="0"/>
          </a:p>
          <a:p>
            <a:r>
              <a:rPr lang="pt-BR" sz="2600" b="1" dirty="0">
                <a:solidFill>
                  <a:srgbClr val="FFFF00"/>
                </a:solidFill>
              </a:rPr>
              <a:t>Livro dos Espíritos – p. 233, FEB, 27ª edição </a:t>
            </a:r>
            <a:r>
              <a:rPr lang="pt-BR" sz="2600" dirty="0"/>
              <a:t>: “</a:t>
            </a:r>
            <a:r>
              <a:rPr lang="pt-BR" sz="2600" b="1" i="1" dirty="0"/>
              <a:t>No estado de desprendimento </a:t>
            </a:r>
            <a:r>
              <a:rPr lang="pt-BR" sz="2600" b="1" i="1" u="sng" dirty="0"/>
              <a:t>em que fica colocado</a:t>
            </a:r>
            <a:r>
              <a:rPr lang="pt-BR" sz="2600" b="1" i="1" dirty="0"/>
              <a:t>, o Espírito do sonâmbulo entra em comunicação mais fácil com os </a:t>
            </a:r>
            <a:r>
              <a:rPr lang="pt-BR" sz="2600" b="1" i="1" u="sng" dirty="0"/>
              <a:t>outros Espíritos encarnados</a:t>
            </a:r>
            <a:r>
              <a:rPr lang="pt-BR" sz="2600" b="1" i="1" dirty="0"/>
              <a:t>, </a:t>
            </a:r>
            <a:r>
              <a:rPr lang="pt-BR" sz="2600" b="1" i="1" u="sng" dirty="0"/>
              <a:t>ou não encarnados,</a:t>
            </a:r>
            <a:r>
              <a:rPr lang="pt-BR" sz="2600" b="1" i="1" dirty="0"/>
              <a:t> comunicação que se estabelece pelo contato </a:t>
            </a:r>
            <a:r>
              <a:rPr lang="pt-BR" sz="2600" b="1" i="1" u="sng" dirty="0"/>
              <a:t>dos fluidos</a:t>
            </a:r>
            <a:r>
              <a:rPr lang="pt-BR" sz="2600" b="1" i="1" dirty="0"/>
              <a:t> que compõem </a:t>
            </a:r>
            <a:r>
              <a:rPr lang="pt-BR" sz="2600" b="1" i="1" u="sng" dirty="0"/>
              <a:t>os perispíritos</a:t>
            </a:r>
            <a:r>
              <a:rPr lang="pt-BR" sz="2600" b="1" i="1" dirty="0"/>
              <a:t> e servem de transmissão ao pensamento, como o fio elétrico.”</a:t>
            </a:r>
            <a:r>
              <a:rPr lang="pt-BR" sz="2600" dirty="0"/>
              <a:t> (grifei)</a:t>
            </a:r>
          </a:p>
          <a:p>
            <a:r>
              <a:rPr lang="pt-BR" sz="2600" b="1" dirty="0">
                <a:solidFill>
                  <a:srgbClr val="FFFF00"/>
                </a:solidFill>
              </a:rPr>
              <a:t>André Luiz (Mecanismos da Mediunidade- Desdobramento, Cap. XXI, p. 149 e ss.; </a:t>
            </a:r>
            <a:r>
              <a:rPr lang="pt-BR" sz="2600" b="1" dirty="0" err="1">
                <a:solidFill>
                  <a:srgbClr val="FFFF00"/>
                </a:solidFill>
              </a:rPr>
              <a:t>Feb</a:t>
            </a:r>
            <a:r>
              <a:rPr lang="pt-BR" sz="2600" b="1" dirty="0">
                <a:solidFill>
                  <a:srgbClr val="FFFF00"/>
                </a:solidFill>
              </a:rPr>
              <a:t>, 11ª edição) e o trabalho da </a:t>
            </a:r>
            <a:r>
              <a:rPr lang="pt-BR" sz="2600" b="1" dirty="0" err="1">
                <a:solidFill>
                  <a:srgbClr val="FFFF00"/>
                </a:solidFill>
              </a:rPr>
              <a:t>Apometria</a:t>
            </a:r>
            <a:r>
              <a:rPr lang="pt-BR" sz="2600" b="1" dirty="0">
                <a:solidFill>
                  <a:srgbClr val="FFFF00"/>
                </a:solidFill>
              </a:rPr>
              <a:t>: </a:t>
            </a:r>
            <a:r>
              <a:rPr lang="pt-BR" sz="2600" dirty="0"/>
              <a:t>“</a:t>
            </a:r>
            <a:r>
              <a:rPr lang="pt-BR" sz="2600" b="1" i="1" dirty="0"/>
              <a:t>Tal seja o potencial mais amplo da vontade que o dirige, o sensitivo, desligado da veste física, passa a movimentar-se e, ausentando-se muita vez do recinto da experiência, </a:t>
            </a:r>
            <a:r>
              <a:rPr lang="pt-BR" sz="2600" b="1" i="1" u="sng" dirty="0"/>
              <a:t>atendendo a determinações recebidas, pode efetuar apontamentos a longa distância ou transmitir notícias, com vistas a certos fins</a:t>
            </a:r>
            <a:r>
              <a:rPr lang="pt-BR" sz="2600" b="1" i="1" dirty="0"/>
              <a:t>.</a:t>
            </a:r>
            <a:r>
              <a:rPr lang="pt-BR" sz="2600" dirty="0"/>
              <a:t>” (grifei)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2926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790B26-CA3C-43FF-B663-DB8D5A28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13920"/>
            <a:ext cx="9974351" cy="1103152"/>
          </a:xfrm>
        </p:spPr>
        <p:txBody>
          <a:bodyPr/>
          <a:lstStyle/>
          <a:p>
            <a:pPr algn="ctr"/>
            <a:r>
              <a:rPr lang="pt-BR" sz="3200" b="1" dirty="0">
                <a:solidFill>
                  <a:srgbClr val="FFFF00"/>
                </a:solidFill>
              </a:rPr>
              <a:t>COM A "EMANCIPAÇÃO DA ALMA”, VAMOS DEFINIR “APOMETRIA” e “CAPTAÇÃO PSÍQUICA” ?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AF8A56-5AEE-475A-8877-66DA36053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505" y="1191238"/>
            <a:ext cx="11241247" cy="54863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t-BR" sz="2800" b="1" dirty="0"/>
          </a:p>
          <a:p>
            <a:pPr marL="0" indent="0" algn="ctr">
              <a:buNone/>
            </a:pPr>
            <a:r>
              <a:rPr lang="pt-BR" sz="3000" b="1" u="sng" dirty="0">
                <a:solidFill>
                  <a:srgbClr val="FFFF00"/>
                </a:solidFill>
              </a:rPr>
              <a:t>APOMETRIA</a:t>
            </a:r>
            <a:r>
              <a:rPr lang="pt-BR" sz="3000" b="1" dirty="0"/>
              <a:t> É um conjunto de técnicas e procedimentos de aplicação anímico-mediúnico, representadas pelo desdobramento (separação) entre o corpo físico e o perispírito humano, com vistas à sua “inspeção” em ambos os planos...</a:t>
            </a:r>
          </a:p>
          <a:p>
            <a:pPr marL="0" indent="0" algn="ctr">
              <a:buNone/>
            </a:pPr>
            <a:br>
              <a:rPr lang="pt-BR" sz="3000" b="1" dirty="0"/>
            </a:br>
            <a:r>
              <a:rPr lang="pt-BR" sz="3000" b="1" dirty="0"/>
              <a:t>Na </a:t>
            </a:r>
            <a:r>
              <a:rPr lang="pt-BR" sz="3000" b="1" dirty="0" err="1"/>
              <a:t>Apometria</a:t>
            </a:r>
            <a:r>
              <a:rPr lang="pt-BR" sz="3000" b="1" dirty="0"/>
              <a:t> também procuram-se identificar e harmonizar os níveis de consciência (personalidades do passado), que estejam desajustando a encarnação atual. A isso chamamos de </a:t>
            </a:r>
            <a:r>
              <a:rPr lang="pt-BR" sz="3000" b="1" u="sng" dirty="0">
                <a:solidFill>
                  <a:srgbClr val="FFFF00"/>
                </a:solidFill>
              </a:rPr>
              <a:t>CAPTAÇÃO PSÍQUICA </a:t>
            </a:r>
            <a:endParaRPr lang="pt-BR" sz="3000" b="1" u="sng" dirty="0"/>
          </a:p>
        </p:txBody>
      </p:sp>
    </p:spTree>
    <p:extLst>
      <p:ext uri="{BB962C8B-B14F-4D97-AF65-F5344CB8AC3E}">
        <p14:creationId xmlns:p14="http://schemas.microsoft.com/office/powerpoint/2010/main" val="1884752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83080-43B1-4A71-9987-9ACBEBECD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4" y="152258"/>
            <a:ext cx="11090086" cy="1156426"/>
          </a:xfrm>
        </p:spPr>
        <p:txBody>
          <a:bodyPr/>
          <a:lstStyle/>
          <a:p>
            <a:pPr algn="ctr"/>
            <a:r>
              <a:rPr lang="pt-BR" sz="3600" b="1" dirty="0">
                <a:solidFill>
                  <a:srgbClr val="FFFF00"/>
                </a:solidFill>
              </a:rPr>
              <a:t>Referência bibliográfica sobre os motivos do tratamento da Captação Psíquica: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8C3ED3-2871-4795-9067-7CAF9228E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6BFB3CA-D7EA-4C8A-A313-78D5257DF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61" y="1673738"/>
            <a:ext cx="11697049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3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</a:t>
            </a:r>
            <a:r>
              <a:rPr kumimoji="0" lang="pt-BR" altLang="pt-BR" sz="30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Manoel </a:t>
            </a:r>
            <a:r>
              <a:rPr kumimoji="0" lang="pt-BR" altLang="pt-BR" sz="3000" b="1" i="0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Philomeno</a:t>
            </a:r>
            <a:r>
              <a:rPr kumimoji="0" lang="pt-BR" altLang="pt-BR" sz="30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Miranda </a:t>
            </a:r>
            <a:r>
              <a:rPr kumimoji="0" lang="pt-BR" altLang="pt-BR" sz="3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(Nas Fronteiras da Loucura, por Divaldo Franco) </a:t>
            </a:r>
            <a:r>
              <a:rPr kumimoji="0" lang="pt-BR" altLang="pt-BR" sz="300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pt-BR" altLang="pt-BR" sz="3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“Análise das Obsessões”</a:t>
            </a:r>
            <a:r>
              <a:rPr lang="pt-BR" alt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sobre O L.M., </a:t>
            </a:r>
            <a:r>
              <a:rPr lang="pt-BR" altLang="pt-BR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</a:t>
            </a:r>
            <a:r>
              <a:rPr lang="pt-BR" alt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23</a:t>
            </a:r>
            <a:r>
              <a:rPr lang="pt-BR" altLang="pt-BR" sz="3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pt-BR" altLang="pt-BR" sz="30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3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acerca da </a:t>
            </a:r>
            <a:r>
              <a:rPr kumimoji="0" lang="pt-BR" altLang="pt-BR" sz="30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obsessão simples  - recepção da ideia perturbadora, reflexos da interferência </a:t>
            </a:r>
            <a:r>
              <a:rPr kumimoji="0" lang="pt-BR" altLang="pt-BR" sz="3000" b="0" i="0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etc</a:t>
            </a:r>
            <a:r>
              <a:rPr kumimoji="0" lang="pt-BR" altLang="pt-BR" sz="3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no item “b) </a:t>
            </a:r>
            <a:r>
              <a:rPr kumimoji="0" lang="pt-BR" altLang="pt-BR" sz="30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Intercâmbio mental</a:t>
            </a:r>
            <a:r>
              <a:rPr kumimoji="0" lang="pt-BR" altLang="pt-BR" sz="3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pt-BR" altLang="pt-BR" sz="3000" b="0" i="1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Fixada a ideia infeliz, </a:t>
            </a:r>
            <a:r>
              <a:rPr kumimoji="0" lang="pt-BR" altLang="pt-BR" sz="3000" b="1" i="1" u="sng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 porões do inconsciente desdobram as impressões angustiosas que dormem armazenadas</a:t>
            </a:r>
            <a:r>
              <a:rPr kumimoji="0" lang="pt-BR" altLang="pt-BR" sz="3000" b="0" i="1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000" b="1" i="1" u="sng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confundindo-se, na consciência, com as informações atuais</a:t>
            </a:r>
            <a:r>
              <a:rPr kumimoji="0" lang="pt-BR" altLang="pt-BR" sz="3000" b="0" i="1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ao tempo em que se encontra em desordem </a:t>
            </a:r>
            <a:r>
              <a:rPr kumimoji="0" lang="pt-BR" altLang="pt-BR" sz="3000" b="1" i="1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pela influência da parasitose </a:t>
            </a:r>
            <a:r>
              <a:rPr kumimoji="0" lang="pt-BR" altLang="pt-BR" sz="3000" b="1" i="1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externa</a:t>
            </a:r>
            <a:r>
              <a:rPr kumimoji="0" lang="pt-BR" altLang="pt-BR" sz="3000" b="0" i="1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se vai assenhoreando do campo exposto, </a:t>
            </a:r>
            <a:r>
              <a:rPr kumimoji="0" lang="pt-BR" altLang="pt-BR" sz="3000" b="0" i="1" u="sng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sem defesas</a:t>
            </a:r>
            <a:r>
              <a:rPr kumimoji="0" lang="pt-BR" altLang="pt-BR" sz="3000" b="0" i="1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.”. </a:t>
            </a:r>
            <a:endParaRPr kumimoji="0" lang="pt-BR" altLang="pt-BR" sz="30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2255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CF647C-1A5E-4219-87E0-13AD623F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96473"/>
            <a:ext cx="11165588" cy="885039"/>
          </a:xfrm>
        </p:spPr>
        <p:txBody>
          <a:bodyPr/>
          <a:lstStyle/>
          <a:p>
            <a:pPr algn="ctr"/>
            <a:r>
              <a:rPr lang="pt-BR" sz="2800" b="1" dirty="0">
                <a:solidFill>
                  <a:srgbClr val="FFFF00"/>
                </a:solidFill>
              </a:rPr>
              <a:t>AUTO-OBSESSÃO (subpersonalidades) por ANDRÉ LUIZ</a:t>
            </a:r>
            <a:br>
              <a:rPr lang="pt-BR" sz="2800" b="1" dirty="0">
                <a:solidFill>
                  <a:srgbClr val="FFFF00"/>
                </a:solidFill>
              </a:rPr>
            </a:br>
            <a:r>
              <a:rPr lang="pt-BR" sz="2800" b="1" dirty="0">
                <a:solidFill>
                  <a:srgbClr val="FFFF00"/>
                </a:solidFill>
              </a:rPr>
              <a:t>QUE TAL NOS AVALIARMOS AGORA?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54E001-A707-4034-B772-E2F284C8E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14" y="981510"/>
            <a:ext cx="11839662" cy="628335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/>
              <a:t> </a:t>
            </a:r>
            <a:r>
              <a:rPr lang="pt-BR" sz="2200" dirty="0"/>
              <a:t> </a:t>
            </a:r>
          </a:p>
          <a:p>
            <a:r>
              <a:rPr lang="pt-BR" sz="3300" i="1" dirty="0"/>
              <a:t>“</a:t>
            </a:r>
            <a:r>
              <a:rPr lang="pt-BR" sz="3300" b="1" i="1" dirty="0" err="1"/>
              <a:t>Freqüentemente</a:t>
            </a:r>
            <a:r>
              <a:rPr lang="pt-BR" sz="3300" b="1" i="1" dirty="0"/>
              <a:t>, pessoas encarnadas exprimem a si mesmas, a emergirem das subconsciências nos trajes mentais em que se externavam noutras épocas,...”.</a:t>
            </a:r>
            <a:endParaRPr lang="pt-BR" sz="3300" b="1" dirty="0"/>
          </a:p>
          <a:p>
            <a:pPr marL="0" indent="0">
              <a:buNone/>
            </a:pPr>
            <a:r>
              <a:rPr lang="pt-BR" sz="3300" b="1" dirty="0"/>
              <a:t> </a:t>
            </a:r>
          </a:p>
          <a:p>
            <a:r>
              <a:rPr lang="pt-BR" sz="3300" b="1" dirty="0"/>
              <a:t>(...) evidente que na instância denominada “subconsciente” estão gravadas e adormecidas as memórias que </a:t>
            </a:r>
            <a:r>
              <a:rPr lang="pt-BR" sz="3300" b="1" u="sng" dirty="0"/>
              <a:t>ainda não foram devidamente elaboradas</a:t>
            </a:r>
            <a:r>
              <a:rPr lang="pt-BR" sz="3300" b="1" dirty="0"/>
              <a:t>. O despertar das personalidades”, nos trajes mentais em que se externavam noutras épocas...”, ocorre quando a memória é ativada por </a:t>
            </a:r>
            <a:r>
              <a:rPr lang="pt-BR" sz="3300" b="1" u="sng" dirty="0"/>
              <a:t>um motivo deflagrador qualquer</a:t>
            </a:r>
            <a:r>
              <a:rPr lang="pt-BR" sz="3300" b="1" dirty="0"/>
              <a:t>.</a:t>
            </a:r>
          </a:p>
          <a:p>
            <a:pPr marL="0" indent="0">
              <a:buNone/>
            </a:pPr>
            <a:r>
              <a:rPr lang="pt-BR" sz="3300" b="1" dirty="0"/>
              <a:t>    (</a:t>
            </a:r>
            <a:r>
              <a:rPr lang="pt-BR" sz="3300" b="1" i="1" dirty="0"/>
              <a:t>in </a:t>
            </a:r>
            <a:r>
              <a:rPr lang="pt-BR" sz="3300" b="1" dirty="0"/>
              <a:t>Mecanismos da mediunidade. André Luiz. Psicografia de Francisco Candido Xavier,     “Obsessão e Animismo”, pagina 165). </a:t>
            </a:r>
          </a:p>
          <a:p>
            <a:pPr marL="0" indent="0">
              <a:buNone/>
            </a:pPr>
            <a:r>
              <a:rPr lang="pt-BR" sz="2200" dirty="0"/>
              <a:t> </a:t>
            </a:r>
          </a:p>
          <a:p>
            <a:pPr marL="0" indent="0">
              <a:buNone/>
            </a:pPr>
            <a:r>
              <a:rPr lang="pt-BR" sz="2200" dirty="0"/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1007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B953C-7E8B-4246-BFF6-1FDB2E83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445" y="108769"/>
            <a:ext cx="9404723" cy="595907"/>
          </a:xfrm>
        </p:spPr>
        <p:txBody>
          <a:bodyPr/>
          <a:lstStyle/>
          <a:p>
            <a:pPr algn="ctr"/>
            <a:r>
              <a:rPr lang="pt-BR" sz="4000" b="1" dirty="0">
                <a:solidFill>
                  <a:srgbClr val="FFFF00"/>
                </a:solidFill>
              </a:rPr>
              <a:t>E O QUE DIZ JOANNA DE ANGELIS?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247BF2-6632-4168-9D65-B99F7C65A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23" y="771786"/>
            <a:ext cx="12071757" cy="5977445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pt-BR" sz="7000" dirty="0"/>
          </a:p>
          <a:p>
            <a:pPr algn="just"/>
            <a:r>
              <a:rPr lang="pt-BR" sz="9600" b="1" i="1" dirty="0"/>
              <a:t>“As personalidades secundárias assomam com frequência, </a:t>
            </a:r>
            <a:r>
              <a:rPr lang="pt-BR" sz="9600" b="1" i="1" u="sng" dirty="0"/>
              <a:t>conforme os estados emocionais</a:t>
            </a:r>
            <a:r>
              <a:rPr lang="pt-BR" sz="9600" b="1" i="1" dirty="0"/>
              <a:t>, dando origem a transtornos de comportamento e mesmo a alucinações psicológicas de natureza psicótica e esquizoide. Certamente, muitos fenômenos ocorrem nessa área, decorrentes das frustrações e conflitos, favorecendo o surgimento de </a:t>
            </a:r>
            <a:r>
              <a:rPr lang="pt-BR" sz="9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personificações parasitárias que, não raro, </a:t>
            </a:r>
            <a:r>
              <a:rPr lang="pt-BR" sz="9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tentam assumir o comando da consciência</a:t>
            </a:r>
            <a:r>
              <a:rPr lang="pt-BR" sz="9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estabelecendo controle sobre a personalidade, e que são muito bem estudadas pela psicologia espírita, no capitulo referente ao Animismo e suas múltiplas formas de transes</a:t>
            </a:r>
            <a:r>
              <a:rPr lang="pt-BR" sz="9600" b="1" i="1" dirty="0"/>
              <a:t>”  (destaquei)</a:t>
            </a:r>
            <a:endParaRPr lang="pt-BR" sz="9600" dirty="0"/>
          </a:p>
          <a:p>
            <a:pPr algn="just"/>
            <a:endParaRPr lang="pt-BR" sz="7000" dirty="0"/>
          </a:p>
          <a:p>
            <a:pPr algn="just"/>
            <a:r>
              <a:rPr lang="pt-BR" sz="9600" i="1" dirty="0"/>
              <a:t>“</a:t>
            </a:r>
            <a:r>
              <a:rPr lang="pt-BR" sz="9600" b="1" i="1" dirty="0"/>
              <a:t>A própria personalidade, não poucas vezes, apresentando-se fragilizada, fragmenta-se e dá surgimento a vários “</a:t>
            </a:r>
            <a:r>
              <a:rPr lang="pt-BR" sz="9600" b="1" i="1" dirty="0" err="1"/>
              <a:t>eus</a:t>
            </a:r>
            <a:r>
              <a:rPr lang="pt-BR" sz="9600" b="1" i="1" dirty="0"/>
              <a:t>” que ora se sobrepõe ao ego, ora se caracterizam com identidade dominante”</a:t>
            </a:r>
          </a:p>
          <a:p>
            <a:pPr algn="just"/>
            <a:r>
              <a:rPr lang="pt-BR" sz="11200" b="1" i="1" dirty="0">
                <a:solidFill>
                  <a:srgbClr val="FFFF00"/>
                </a:solidFill>
              </a:rPr>
              <a:t>“O trabalho de integração das subpersonalidades é de magna importância para o estabelecimento do comportamento saudável” </a:t>
            </a:r>
            <a:r>
              <a:rPr lang="pt-BR" sz="11200" b="1" i="1" dirty="0"/>
              <a:t>(O despertar do Espírito. Joana de Angelis. Psicografia de Divaldo Pereira Franco. Editora LEAL</a:t>
            </a:r>
            <a:r>
              <a:rPr lang="pt-BR" sz="7000" b="1" i="1" dirty="0"/>
              <a:t>)</a:t>
            </a:r>
            <a:endParaRPr lang="pt-BR" sz="7000" b="1" dirty="0"/>
          </a:p>
          <a:p>
            <a:endParaRPr lang="pt-BR" sz="2300" dirty="0"/>
          </a:p>
          <a:p>
            <a:pPr marL="0" indent="0">
              <a:buNone/>
            </a:pPr>
            <a:r>
              <a:rPr lang="pt-BR" i="1" dirty="0"/>
              <a:t> 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72014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4C0AFA-CC83-432B-AC2B-D5CB96470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83891"/>
            <a:ext cx="9404723" cy="696286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FF00"/>
                </a:solidFill>
              </a:rPr>
              <a:t>E AGORA, O TRATAMENTO 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2CAA10-705B-49CB-8062-0674C6A80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947" y="780177"/>
            <a:ext cx="11937533" cy="60778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dirty="0"/>
              <a:t> </a:t>
            </a:r>
            <a:r>
              <a:rPr lang="pt-BR" sz="3000" b="1" dirty="0"/>
              <a:t>As </a:t>
            </a:r>
            <a:r>
              <a:rPr lang="pt-BR" sz="3000" b="1" dirty="0">
                <a:solidFill>
                  <a:srgbClr val="FFFF00"/>
                </a:solidFill>
              </a:rPr>
              <a:t>personalidades psíquicas </a:t>
            </a:r>
            <a:r>
              <a:rPr lang="pt-BR" sz="3000" b="1" dirty="0"/>
              <a:t>que se </a:t>
            </a:r>
            <a:r>
              <a:rPr lang="pt-BR" sz="3000" b="1" u="sng" dirty="0"/>
              <a:t>comunicam e que se apresentam ao tratamento </a:t>
            </a:r>
            <a:r>
              <a:rPr lang="pt-BR" sz="3000" b="1" dirty="0"/>
              <a:t>descrevem a si mesmas como “pessoas” que ainda vivem vidas normais, têm histórias particulares, aparências e idades próprias, diferentes da aparência e da idade da pessoa de onde procedem ou em cujo campo mental se manifesta. Possuem comportamentos específicos com inteligência, vocabulário, memórias, hábitos, apegos, emoções e sentimentos exclusivos. Descrevem sua constituição familiar, relacionam seus bens, seus afetos e desafetos</a:t>
            </a:r>
            <a:r>
              <a:rPr lang="pt-BR" sz="3000" dirty="0"/>
              <a:t>.</a:t>
            </a:r>
          </a:p>
          <a:p>
            <a:pPr marL="0" indent="0" algn="ctr">
              <a:buNone/>
            </a:pPr>
            <a:r>
              <a:rPr lang="pt-BR" sz="3000" b="1" dirty="0">
                <a:solidFill>
                  <a:srgbClr val="FFFF00"/>
                </a:solidFill>
              </a:rPr>
              <a:t>Na seção, as personalidades serão incorporadas, doutrinadas, reintegradas e </a:t>
            </a:r>
            <a:r>
              <a:rPr lang="pt-BR" sz="3000" b="1" dirty="0" err="1">
                <a:solidFill>
                  <a:srgbClr val="FFFF00"/>
                </a:solidFill>
              </a:rPr>
              <a:t>reacopladas</a:t>
            </a:r>
            <a:r>
              <a:rPr lang="pt-BR" sz="3000" b="1" dirty="0">
                <a:solidFill>
                  <a:srgbClr val="FFFF00"/>
                </a:solidFill>
              </a:rPr>
              <a:t> ao agregado espiritual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183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0FBF9-F7E2-42D8-A430-02464A14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61" y="452718"/>
            <a:ext cx="10530560" cy="738519"/>
          </a:xfrm>
        </p:spPr>
        <p:txBody>
          <a:bodyPr/>
          <a:lstStyle/>
          <a:p>
            <a:pPr algn="ctr"/>
            <a:r>
              <a:rPr lang="pt-BR" sz="4000" b="1" dirty="0">
                <a:solidFill>
                  <a:srgbClr val="FFFF00"/>
                </a:solidFill>
              </a:rPr>
              <a:t>E O DESDOBRAMENTO MÚLTIPLO: O QUE É?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19763B-CCDD-4E9F-9FE9-2265DCDEF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84" y="1258349"/>
            <a:ext cx="10695964" cy="5355811"/>
          </a:xfrm>
        </p:spPr>
        <p:txBody>
          <a:bodyPr>
            <a:normAutofit/>
          </a:bodyPr>
          <a:lstStyle/>
          <a:p>
            <a:r>
              <a:rPr lang="pt-BR" sz="3600" b="1" dirty="0"/>
              <a:t>O Desdobramento Múltiplo é a </a:t>
            </a:r>
            <a:r>
              <a:rPr lang="pt-BR" sz="3600" b="1" u="sng" dirty="0"/>
              <a:t>técnica de desdobramento e incorporação </a:t>
            </a:r>
            <a:r>
              <a:rPr lang="pt-BR" sz="3600" b="1" dirty="0"/>
              <a:t>em separado de cada corpo (vide slide 6) ou nível de que se compõe o AGREGADO ESPIRITUAL. Com essa técnica pode-se estudar de forma mais direta e detalhada cada um dos quatro primeiros corpos da escala ascendente: duplo etérico, corpo astral, mental inferior e mental superior.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9180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014F9-24D9-4F60-A271-4B4BF0986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46908"/>
          </a:xfrm>
        </p:spPr>
        <p:txBody>
          <a:bodyPr/>
          <a:lstStyle/>
          <a:p>
            <a:pPr algn="ctr"/>
            <a:r>
              <a:rPr lang="pt-BR" sz="3200" b="1" dirty="0">
                <a:solidFill>
                  <a:srgbClr val="FFFF00"/>
                </a:solidFill>
              </a:rPr>
              <a:t>ALÉM DISSO: O QUE É A ESTEREOSCOPIA?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A5DB1A-966C-4C73-84CA-5DEE3032A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68" y="1333850"/>
            <a:ext cx="11828478" cy="5234730"/>
          </a:xfrm>
        </p:spPr>
        <p:txBody>
          <a:bodyPr>
            <a:normAutofit/>
          </a:bodyPr>
          <a:lstStyle/>
          <a:p>
            <a:pPr algn="just"/>
            <a:r>
              <a:rPr lang="pt-BR" sz="3000" i="1" dirty="0"/>
              <a:t>(...) Quando se observa a superfície exterior de um objeto qualquer, </a:t>
            </a:r>
            <a:r>
              <a:rPr lang="pt-BR" sz="3000" i="1" u="sng" dirty="0" err="1"/>
              <a:t>vê-se-lhe</a:t>
            </a:r>
            <a:r>
              <a:rPr lang="pt-BR" sz="3000" i="1" u="sng" dirty="0"/>
              <a:t> o interior, o contorno e</a:t>
            </a:r>
            <a:r>
              <a:rPr lang="pt-BR" sz="3000" i="1" dirty="0"/>
              <a:t> , </a:t>
            </a:r>
            <a:r>
              <a:rPr lang="pt-BR" sz="3000" i="1" u="sng" dirty="0"/>
              <a:t>através dele</a:t>
            </a:r>
            <a:r>
              <a:rPr lang="pt-BR" sz="3000" i="1" dirty="0"/>
              <a:t>, o que lhe está além, donde resulta que a visão espiritual põe o observador em condições de penetrar integralmente o objeto observado.. (...) Aqui </a:t>
            </a:r>
            <a:r>
              <a:rPr lang="pt-BR" sz="3000" i="1" u="sng" dirty="0"/>
              <a:t>vemos o objeto simultaneamente de todos os lados</a:t>
            </a:r>
            <a:r>
              <a:rPr lang="pt-BR" sz="3000" i="1" dirty="0"/>
              <a:t>. Quer dizer que, quando olhamos uma coisa qualquer, não a vemos </a:t>
            </a:r>
            <a:r>
              <a:rPr lang="pt-BR" sz="3000" b="1" i="1" dirty="0"/>
              <a:t>somente</a:t>
            </a:r>
            <a:r>
              <a:rPr lang="pt-BR" sz="3000" i="1" dirty="0"/>
              <a:t> como vedes: </a:t>
            </a:r>
            <a:r>
              <a:rPr lang="pt-BR" sz="3000" i="1" u="sng" dirty="0"/>
              <a:t>penetramo-la em todas as suas partes</a:t>
            </a:r>
            <a:r>
              <a:rPr lang="pt-BR" sz="3000" i="1" dirty="0"/>
              <a:t>. </a:t>
            </a:r>
            <a:r>
              <a:rPr lang="pt-BR" sz="3000" b="1" i="1" u="sng" dirty="0">
                <a:solidFill>
                  <a:srgbClr val="FFFF00"/>
                </a:solidFill>
              </a:rPr>
              <a:t>Vemos em torno e através dela</a:t>
            </a:r>
            <a:r>
              <a:rPr lang="pt-BR" sz="3000" i="1" dirty="0"/>
              <a:t>,</a:t>
            </a:r>
            <a:r>
              <a:rPr lang="pt-BR" sz="3000" i="1" u="sng" dirty="0"/>
              <a:t> o que faz que cheguemos, num instante, </a:t>
            </a:r>
            <a:r>
              <a:rPr lang="pt-BR" sz="3000" i="1" u="sng" dirty="0">
                <a:solidFill>
                  <a:srgbClr val="FFFF00"/>
                </a:solidFill>
              </a:rPr>
              <a:t>a ter conhecimento completo </a:t>
            </a:r>
            <a:r>
              <a:rPr lang="pt-BR" sz="3000" b="1" i="1" u="sng" dirty="0">
                <a:solidFill>
                  <a:srgbClr val="FFFF00"/>
                </a:solidFill>
              </a:rPr>
              <a:t>do que nos possa interessar</a:t>
            </a:r>
            <a:r>
              <a:rPr lang="pt-BR" sz="3000" b="1" i="1" dirty="0">
                <a:solidFill>
                  <a:srgbClr val="FFFF00"/>
                </a:solidFill>
              </a:rPr>
              <a:t> </a:t>
            </a:r>
            <a:r>
              <a:rPr lang="pt-BR" sz="3000" dirty="0"/>
              <a:t>(</a:t>
            </a:r>
            <a:r>
              <a:rPr lang="pt-BR" sz="3000" i="1" dirty="0"/>
              <a:t>in </a:t>
            </a:r>
            <a:r>
              <a:rPr lang="pt-BR" sz="3000" dirty="0"/>
              <a:t>A Crise da Morte, Ernesto Bozzano). (destaquei)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08590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B8D46-EA18-4022-9537-B2AF881A3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2618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FF00"/>
                </a:solidFill>
              </a:rPr>
              <a:t>DA DIREÇÃO ANA e KAPA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B43D3C-D077-4F29-84F3-D6244A1BF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881" y="5426015"/>
            <a:ext cx="8946541" cy="6227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000" b="1" dirty="0">
                <a:solidFill>
                  <a:srgbClr val="FFFF00"/>
                </a:solidFill>
              </a:rPr>
              <a:t>    VÃO ME PERSCRUTAR?</a:t>
            </a:r>
          </a:p>
        </p:txBody>
      </p:sp>
      <p:pic>
        <p:nvPicPr>
          <p:cNvPr id="1026" name="Picture 2" descr="Visible Body Tour">
            <a:extLst>
              <a:ext uri="{FF2B5EF4-FFF2-40B4-BE49-F238E27FC236}">
                <a16:creationId xmlns:a16="http://schemas.microsoft.com/office/drawing/2014/main" id="{65638138-C845-428B-877B-2603F901E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68" y="1504792"/>
            <a:ext cx="8010144" cy="390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255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8C8CB2-7260-4884-8539-259FC7BD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04814"/>
          </a:xfrm>
        </p:spPr>
        <p:txBody>
          <a:bodyPr/>
          <a:lstStyle/>
          <a:p>
            <a:pPr algn="ctr"/>
            <a:r>
              <a:rPr lang="pt-BR" sz="2800" b="1" dirty="0">
                <a:solidFill>
                  <a:srgbClr val="FFFF00"/>
                </a:solidFill>
              </a:rPr>
              <a:t>A APOMETRIA E A QUARTA DIMENSÃO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DC346A-D0C3-4F18-9FEF-97715411B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552" y="1121434"/>
            <a:ext cx="10584690" cy="53433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dirty="0"/>
              <a:t>DA VISÃO ESTEREOSCÓPICA</a:t>
            </a:r>
          </a:p>
        </p:txBody>
      </p:sp>
      <p:pic>
        <p:nvPicPr>
          <p:cNvPr id="2050" name="Picture 2" descr="http://www.visiblebody.com/images/startg_slide3.jpg">
            <a:extLst>
              <a:ext uri="{FF2B5EF4-FFF2-40B4-BE49-F238E27FC236}">
                <a16:creationId xmlns:a16="http://schemas.microsoft.com/office/drawing/2014/main" id="{08765E39-DFE9-4C93-8CCD-5C27C34C4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497" y="1735701"/>
            <a:ext cx="8797672" cy="480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9121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1108D1-33CC-4E51-8210-0D7996C5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75133"/>
            <a:ext cx="9404723" cy="720979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AINDA A </a:t>
            </a:r>
            <a:r>
              <a:rPr lang="pt-BR" b="1" u="sng" dirty="0">
                <a:solidFill>
                  <a:srgbClr val="FFFF00"/>
                </a:solidFill>
              </a:rPr>
              <a:t>VISÃO</a:t>
            </a:r>
            <a:r>
              <a:rPr lang="pt-BR" b="1" dirty="0">
                <a:solidFill>
                  <a:srgbClr val="FFFF00"/>
                </a:solidFill>
              </a:rPr>
              <a:t> ESTEREOSCÓPICA...</a:t>
            </a:r>
          </a:p>
        </p:txBody>
      </p:sp>
      <p:pic>
        <p:nvPicPr>
          <p:cNvPr id="5" name="Picture 2" descr="http://www.argosymedical.com/Circulatory/samples/images/Digestive-Intestines-with-Circulatory-and-Nervous-and-Skeletal-Anterior.jpg">
            <a:extLst>
              <a:ext uri="{FF2B5EF4-FFF2-40B4-BE49-F238E27FC236}">
                <a16:creationId xmlns:a16="http://schemas.microsoft.com/office/drawing/2014/main" id="{76EB943A-125F-4C22-ABA4-0EDA185F94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166" y="1091312"/>
            <a:ext cx="7455407" cy="559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173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F27AE6-5CA1-4312-A303-968147540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42" y="452718"/>
            <a:ext cx="11712093" cy="805631"/>
          </a:xfrm>
        </p:spPr>
        <p:txBody>
          <a:bodyPr/>
          <a:lstStyle/>
          <a:p>
            <a:pPr algn="ctr"/>
            <a:r>
              <a:rPr lang="pt-PT" b="1" dirty="0">
                <a:solidFill>
                  <a:srgbClr val="FFFF00"/>
                </a:solidFill>
              </a:rPr>
              <a:t>TÉCNICA: A APOMETRIA E SEUS COMANDOS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033DA9-CE0D-4085-A88A-BC85FABE0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9293"/>
            <a:ext cx="12071758" cy="5580692"/>
          </a:xfrm>
        </p:spPr>
        <p:txBody>
          <a:bodyPr/>
          <a:lstStyle/>
          <a:p>
            <a:endParaRPr lang="pt-BR" sz="2800" dirty="0"/>
          </a:p>
          <a:p>
            <a:r>
              <a:rPr lang="pt-BR" sz="3000" b="1" dirty="0" err="1"/>
              <a:t>Apometria</a:t>
            </a:r>
            <a:r>
              <a:rPr lang="pt-BR" sz="3000" b="1" dirty="0"/>
              <a:t>: </a:t>
            </a:r>
            <a:r>
              <a:rPr lang="pt-BR" sz="3000" dirty="0"/>
              <a:t>comandos: </a:t>
            </a:r>
            <a:r>
              <a:rPr lang="pt-BR" sz="3000" b="1" i="1" dirty="0"/>
              <a:t>alfa, beta, gama, delta, épsilon</a:t>
            </a:r>
            <a:r>
              <a:rPr lang="pt-BR" sz="3000" dirty="0"/>
              <a:t>. </a:t>
            </a:r>
          </a:p>
          <a:p>
            <a:r>
              <a:rPr lang="pt-BR" sz="3000" b="1" dirty="0"/>
              <a:t>Campo piramidal</a:t>
            </a:r>
            <a:r>
              <a:rPr lang="pt-BR" sz="3000" dirty="0"/>
              <a:t>: proteção nos trabalhos</a:t>
            </a:r>
          </a:p>
          <a:p>
            <a:r>
              <a:rPr lang="pt-BR" sz="3000" b="1" dirty="0"/>
              <a:t>A partir de agora os médiuns serão levados a ver de forma </a:t>
            </a:r>
            <a:r>
              <a:rPr lang="pt-BR" sz="3000" b="1" u="sng" dirty="0" err="1"/>
              <a:t>quadridimensional</a:t>
            </a:r>
            <a:r>
              <a:rPr lang="pt-BR" sz="3000" b="1" dirty="0"/>
              <a:t>, quando das varreduras físicas e espirituais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  </a:t>
            </a:r>
            <a:r>
              <a:rPr lang="pt-PT" i="1" dirty="0"/>
              <a:t>Polítopo (Em </a:t>
            </a:r>
            <a:r>
              <a:rPr lang="pt-PT" i="1" dirty="0">
                <a:hlinkClick r:id="rId2" tooltip="Geometria"/>
              </a:rPr>
              <a:t>geometria</a:t>
            </a:r>
            <a:r>
              <a:rPr lang="pt-PT" i="1" dirty="0"/>
              <a:t>, um </a:t>
            </a:r>
            <a:r>
              <a:rPr lang="pt-PT" b="1" i="1" dirty="0"/>
              <a:t>polítopo</a:t>
            </a:r>
            <a:r>
              <a:rPr lang="pt-PT" i="1" dirty="0"/>
              <a:t> é a generalização,</a:t>
            </a:r>
          </a:p>
          <a:p>
            <a:pPr marL="0" indent="0">
              <a:buNone/>
            </a:pPr>
            <a:r>
              <a:rPr lang="pt-PT" i="1" dirty="0"/>
              <a:t> para um  número arbitrário de dimensões (finitas), dos conceitos de                   </a:t>
            </a:r>
            <a:r>
              <a:rPr lang="pt-PT" i="1" u="sng" dirty="0">
                <a:solidFill>
                  <a:schemeClr val="accent5">
                    <a:lumMod val="50000"/>
                  </a:schemeClr>
                </a:solidFill>
                <a:hlinkClick r:id="rId3" tooltip="Polígo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  </a:t>
            </a:r>
            <a:r>
              <a:rPr lang="pt-PT" i="1" u="sng" dirty="0">
                <a:hlinkClick r:id="rId3" tooltip="Polígo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                  </a:t>
            </a:r>
            <a:r>
              <a:rPr lang="pt-PT" i="1" u="sng" dirty="0">
                <a:solidFill>
                  <a:schemeClr val="accent5">
                    <a:lumMod val="50000"/>
                  </a:schemeClr>
                </a:solidFill>
                <a:hlinkClick r:id="rId3" tooltip="Polígo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</a:t>
            </a:r>
            <a:r>
              <a:rPr lang="pt-PT" i="1" u="sng" dirty="0">
                <a:hlinkClick r:id="rId3" tooltip="Polígo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polígono</a:t>
            </a:r>
            <a:r>
              <a:rPr lang="pt-PT" i="1" u="sng" dirty="0"/>
              <a:t> </a:t>
            </a:r>
            <a:r>
              <a:rPr lang="pt-PT" i="1" dirty="0"/>
              <a:t>e </a:t>
            </a:r>
            <a:r>
              <a:rPr lang="pt-PT" i="1" dirty="0">
                <a:hlinkClick r:id="rId4" tooltip="Poliedro"/>
              </a:rPr>
              <a:t>poliedro</a:t>
            </a:r>
            <a:r>
              <a:rPr lang="pt-PT" i="1" dirty="0"/>
              <a:t>)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27" name="Picture 3" descr="Ficheiro:Deltoidalicositetrahedron.jpg">
            <a:extLst>
              <a:ext uri="{FF2B5EF4-FFF2-40B4-BE49-F238E27FC236}">
                <a16:creationId xmlns:a16="http://schemas.microsoft.com/office/drawing/2014/main" id="{28E076EB-08FA-431D-945C-F6B27DB04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789" y="3939639"/>
            <a:ext cx="2821815" cy="279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976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1B6875-03A1-4474-9393-A92B0841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9187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FFFF00"/>
                </a:solidFill>
              </a:rPr>
              <a:t>CAMPO PIRAMIDAL</a:t>
            </a:r>
          </a:p>
        </p:txBody>
      </p:sp>
      <p:pic>
        <p:nvPicPr>
          <p:cNvPr id="2050" name="Picture 2" descr="https://cdn2.vectorstock.com/i/1000x1000/35/31/glass-pyramid-transparent-pyramid-isolated-vector-17273531.jpg">
            <a:extLst>
              <a:ext uri="{FF2B5EF4-FFF2-40B4-BE49-F238E27FC236}">
                <a16:creationId xmlns:a16="http://schemas.microsoft.com/office/drawing/2014/main" id="{7C296ADA-667B-44DE-8D51-B9810CFAAF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494" y="1291905"/>
            <a:ext cx="5141955" cy="55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9004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706EA-37FD-4313-B563-2B976F67E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11021633" cy="839406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E as dimensões.. O que os olhos </a:t>
            </a:r>
            <a:r>
              <a:rPr lang="pt-BR" b="1" dirty="0" err="1">
                <a:solidFill>
                  <a:srgbClr val="FFFF00"/>
                </a:solidFill>
              </a:rPr>
              <a:t>vêem</a:t>
            </a:r>
            <a:r>
              <a:rPr lang="pt-BR" b="1" dirty="0">
                <a:solidFill>
                  <a:srgbClr val="FFFF00"/>
                </a:solidFill>
              </a:rPr>
              <a:t>?</a:t>
            </a:r>
          </a:p>
        </p:txBody>
      </p:sp>
      <p:pic>
        <p:nvPicPr>
          <p:cNvPr id="2058" name="Picture 10" descr="Complete graph K2.svg">
            <a:extLst>
              <a:ext uri="{FF2B5EF4-FFF2-40B4-BE49-F238E27FC236}">
                <a16:creationId xmlns:a16="http://schemas.microsoft.com/office/drawing/2014/main" id="{008777F2-9E87-4193-867A-4F7FD62D2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Hypercubestar.svg">
            <a:extLst>
              <a:ext uri="{FF2B5EF4-FFF2-40B4-BE49-F238E27FC236}">
                <a16:creationId xmlns:a16="http://schemas.microsoft.com/office/drawing/2014/main" id="{6F434C44-2DF2-4DA3-B1AB-10F87657FE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3" y="1696786"/>
            <a:ext cx="3544186" cy="354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 descr="Penteract ortho petrie.svg">
            <a:extLst>
              <a:ext uri="{FF2B5EF4-FFF2-40B4-BE49-F238E27FC236}">
                <a16:creationId xmlns:a16="http://schemas.microsoft.com/office/drawing/2014/main" id="{84EB2C03-1F3E-4B9A-B2B1-49295ECC8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159" y="1617029"/>
            <a:ext cx="3858640" cy="385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 descr="Enneract ortho petrie.svg">
            <a:extLst>
              <a:ext uri="{FF2B5EF4-FFF2-40B4-BE49-F238E27FC236}">
                <a16:creationId xmlns:a16="http://schemas.microsoft.com/office/drawing/2014/main" id="{81F6D5E9-A378-4890-95FF-D481EF360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896" y="839406"/>
            <a:ext cx="4791456" cy="4791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8344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5D1AF6-30D6-4DAC-8052-8EDEB009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8" y="226216"/>
            <a:ext cx="11577200" cy="1419704"/>
          </a:xfrm>
        </p:spPr>
        <p:txBody>
          <a:bodyPr/>
          <a:lstStyle/>
          <a:p>
            <a:pPr algn="ctr"/>
            <a:r>
              <a:rPr lang="pt-BR" sz="3400" b="1" dirty="0"/>
              <a:t> </a:t>
            </a:r>
            <a:r>
              <a:rPr lang="pt-BR" sz="3400" b="1" dirty="0">
                <a:solidFill>
                  <a:srgbClr val="FFFF00"/>
                </a:solidFill>
              </a:rPr>
              <a:t>O QUE SE OBSERVAR NA APOMETRIA? Uma dimensão espiritual? faixas vibratórias? Espíritos errantes?</a:t>
            </a:r>
            <a:br>
              <a:rPr lang="pt-BR" sz="3200" dirty="0"/>
            </a:b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724BC5-63DF-4C47-A126-9A9785384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2" y="1409350"/>
            <a:ext cx="11971090" cy="5327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 </a:t>
            </a:r>
          </a:p>
          <a:p>
            <a:r>
              <a:rPr lang="pt-BR" sz="3200" b="1" u="sng" dirty="0"/>
              <a:t>Dimensão</a:t>
            </a:r>
            <a:r>
              <a:rPr lang="pt-BR" sz="3200" b="1" dirty="0"/>
              <a:t>: composta de inúmeras faixas vibratórias, onde Espíritos de uma mesma dimensão estão separadas entre si por nuances vibracionais, ou pequenas variações de </a:t>
            </a:r>
            <a:r>
              <a:rPr lang="pt-BR" sz="3200" b="1" dirty="0" err="1"/>
              <a:t>freqüência</a:t>
            </a:r>
            <a:r>
              <a:rPr lang="pt-BR" sz="3200" b="1" dirty="0"/>
              <a:t>; </a:t>
            </a:r>
            <a:r>
              <a:rPr lang="pt-BR" sz="3200" b="1" u="sng" dirty="0"/>
              <a:t>a mudança dela advém da mudança (harmonização) psíquica de seus habitantes.</a:t>
            </a:r>
          </a:p>
          <a:p>
            <a:r>
              <a:rPr lang="pt-BR" sz="3200" b="1" u="sng" dirty="0"/>
              <a:t>Espíritos</a:t>
            </a:r>
            <a:r>
              <a:rPr lang="pt-BR" sz="3200" b="1" dirty="0"/>
              <a:t> de uma mesma dimensão podem coexistir no mesmo local sem que um, com padrão vibratório menor, possa ver ou sentir a presença de outro, com frequência vibracional maior.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13553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5AF0A-59DA-4B19-9216-E71D0654B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37744"/>
            <a:ext cx="11113073" cy="1193048"/>
          </a:xfrm>
        </p:spPr>
        <p:txBody>
          <a:bodyPr/>
          <a:lstStyle/>
          <a:p>
            <a:pPr algn="ctr"/>
            <a:r>
              <a:rPr lang="pt-BR" sz="3800" b="1" dirty="0">
                <a:solidFill>
                  <a:srgbClr val="FFFF00"/>
                </a:solidFill>
              </a:rPr>
              <a:t>A</a:t>
            </a:r>
            <a:r>
              <a:rPr lang="pt-BR" sz="2800" b="1" dirty="0">
                <a:solidFill>
                  <a:srgbClr val="FFFF00"/>
                </a:solidFill>
              </a:rPr>
              <a:t> QUARTA DIMENSÃO - E AS DEZ DIMENSÕES, CONFORME A TEORIA DAS CORDAS (dimensões extras e universos paralelos)</a:t>
            </a:r>
          </a:p>
        </p:txBody>
      </p:sp>
      <p:pic>
        <p:nvPicPr>
          <p:cNvPr id="1026" name="Picture 2" descr="Tempo Fraturado Em Dimensões Do Quantum Das Partículas Atômicas ...">
            <a:extLst>
              <a:ext uri="{FF2B5EF4-FFF2-40B4-BE49-F238E27FC236}">
                <a16:creationId xmlns:a16="http://schemas.microsoft.com/office/drawing/2014/main" id="{BA94B973-D909-4CFC-BB07-851726177F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12" y="1430792"/>
            <a:ext cx="8403990" cy="518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4670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5DD8C1-5629-4F01-924F-DD2713FC6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7170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E AINDA...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36CD8E-1A08-44ED-BB88-065174A7E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89888"/>
            <a:ext cx="10655872" cy="5285232"/>
          </a:xfrm>
        </p:spPr>
        <p:txBody>
          <a:bodyPr>
            <a:normAutofit/>
          </a:bodyPr>
          <a:lstStyle/>
          <a:p>
            <a:pPr algn="ctr"/>
            <a:endParaRPr lang="pt-BR" sz="3200" b="1" dirty="0"/>
          </a:p>
          <a:p>
            <a:pPr marL="0" indent="0" algn="ctr">
              <a:buNone/>
            </a:pPr>
            <a:r>
              <a:rPr lang="pt-BR" sz="3800" b="1" dirty="0"/>
              <a:t>Se uma dimensão pode conter um sem número de níveis vibratórios, </a:t>
            </a:r>
            <a:r>
              <a:rPr lang="pt-BR" sz="3800" b="1" u="sng" dirty="0"/>
              <a:t>o médium poderá ou não observar o que o outro observa</a:t>
            </a:r>
            <a:r>
              <a:rPr lang="pt-BR" sz="3800" b="1" dirty="0"/>
              <a:t>, pela diversidade das faixas vibratórias.</a:t>
            </a:r>
          </a:p>
          <a:p>
            <a:endParaRPr lang="pt-BR" dirty="0"/>
          </a:p>
          <a:p>
            <a:endParaRPr lang="pt-BR" dirty="0"/>
          </a:p>
          <a:p>
            <a:pPr marL="0" indent="0" algn="ctr">
              <a:buNone/>
            </a:pPr>
            <a:r>
              <a:rPr lang="pt-BR" sz="4400" b="1" dirty="0">
                <a:solidFill>
                  <a:srgbClr val="FFFF00"/>
                </a:solidFill>
              </a:rPr>
              <a:t>POR ISSO TRABALHAMOS EM EQUIPE!</a:t>
            </a:r>
          </a:p>
        </p:txBody>
      </p:sp>
    </p:spTree>
    <p:extLst>
      <p:ext uri="{BB962C8B-B14F-4D97-AF65-F5344CB8AC3E}">
        <p14:creationId xmlns:p14="http://schemas.microsoft.com/office/powerpoint/2010/main" val="2947732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97021-7097-4E9D-990D-12DEA8CAB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832913" cy="845730"/>
          </a:xfrm>
        </p:spPr>
        <p:txBody>
          <a:bodyPr/>
          <a:lstStyle/>
          <a:p>
            <a:pPr algn="ctr"/>
            <a:r>
              <a:rPr lang="pt-BR" sz="4400" b="1" dirty="0">
                <a:solidFill>
                  <a:srgbClr val="FFFF00"/>
                </a:solidFill>
              </a:rPr>
              <a:t>UMA COISA IMPORTANTE 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487C0D-E6F6-4440-8912-D79D0DE77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1298448"/>
            <a:ext cx="11356848" cy="5358384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sz="3800" b="1" dirty="0"/>
              <a:t>Então... Mudar padrão mental de </a:t>
            </a:r>
            <a:r>
              <a:rPr lang="pt-BR" sz="3800" b="1" dirty="0" err="1"/>
              <a:t>freqüência</a:t>
            </a:r>
            <a:r>
              <a:rPr lang="pt-BR" sz="3800" b="1" dirty="0"/>
              <a:t> implica mudança imediata de ambiente?</a:t>
            </a:r>
          </a:p>
          <a:p>
            <a:pPr marL="0" indent="0" algn="ctr">
              <a:buNone/>
            </a:pPr>
            <a:r>
              <a:rPr lang="pt-BR" sz="3800" b="1" dirty="0"/>
              <a:t>   SIM! Vide André Luiz: a prece o fez ver </a:t>
            </a:r>
            <a:r>
              <a:rPr lang="pt-BR" sz="3800" b="1" dirty="0" err="1"/>
              <a:t>Clarêncio</a:t>
            </a:r>
            <a:r>
              <a:rPr lang="pt-BR" sz="3800" b="1" dirty="0"/>
              <a:t> e o próprio ambiente mudou, desaparecendo a região nevoenta, aparecendo outra mais clara, iluminada pelo sol!. Foi o seu novo nível emocional assumido!</a:t>
            </a:r>
          </a:p>
          <a:p>
            <a:endParaRPr lang="pt-BR" sz="3200" b="1" dirty="0"/>
          </a:p>
          <a:p>
            <a:pPr algn="ctr"/>
            <a:r>
              <a:rPr lang="pt-BR" sz="4300" b="1" dirty="0">
                <a:solidFill>
                  <a:srgbClr val="FFFF00"/>
                </a:solidFill>
              </a:rPr>
              <a:t>COMO ESTÁ O SEU NÍVEL EMOCIONAL?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57055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13DEC8-B7CF-4740-954B-1D5073C84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89" y="0"/>
            <a:ext cx="11881104" cy="658368"/>
          </a:xfrm>
        </p:spPr>
        <p:txBody>
          <a:bodyPr/>
          <a:lstStyle/>
          <a:p>
            <a:r>
              <a:rPr lang="pt-BR" sz="4000" b="1" dirty="0">
                <a:solidFill>
                  <a:srgbClr val="FFFF00"/>
                </a:solidFill>
              </a:rPr>
              <a:t>E NO DIA... E COMO É O INÍCIO DA REUNIÃO?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03082E-A8F5-4A0A-8711-56E019473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896" y="932688"/>
            <a:ext cx="11881104" cy="5925312"/>
          </a:xfrm>
        </p:spPr>
        <p:txBody>
          <a:bodyPr>
            <a:noAutofit/>
          </a:bodyPr>
          <a:lstStyle/>
          <a:p>
            <a:r>
              <a:rPr lang="pt-BR" sz="3200" b="1" dirty="0"/>
              <a:t>01. PREPARO DURANTE O DIA</a:t>
            </a:r>
          </a:p>
          <a:p>
            <a:r>
              <a:rPr lang="pt-BR" sz="3200" b="1" dirty="0"/>
              <a:t>02. CHEGAR COM ANTECEDÊNCIA À REUNIÃO</a:t>
            </a:r>
          </a:p>
          <a:p>
            <a:r>
              <a:rPr lang="pt-BR" sz="3200" b="1" dirty="0"/>
              <a:t>03.  JÁ NA SALA DE ATENDIMENTO, LEITURA E PRECE</a:t>
            </a:r>
          </a:p>
          <a:p>
            <a:r>
              <a:rPr lang="pt-BR" sz="3200" b="1" dirty="0"/>
              <a:t>04. FORMAÇÃO DE CAMPO PIRAMIDAL DE PROTEÇÃO</a:t>
            </a:r>
          </a:p>
          <a:p>
            <a:r>
              <a:rPr lang="pt-BR" sz="3200" b="1" dirty="0"/>
              <a:t>05. DESDOBRAMENTO DOS MÉDIUNS AO HOSPITAL ASTRAL</a:t>
            </a:r>
          </a:p>
          <a:p>
            <a:r>
              <a:rPr lang="pt-BR" sz="3200" b="1" dirty="0"/>
              <a:t>06. VARREDURA DO LOCAL</a:t>
            </a:r>
          </a:p>
          <a:p>
            <a:r>
              <a:rPr lang="pt-BR" sz="3200" b="1" dirty="0"/>
              <a:t>07. RECEPÇÃO COM RELATO BREVE DO ATENDIDO</a:t>
            </a:r>
          </a:p>
          <a:p>
            <a:r>
              <a:rPr lang="pt-BR" sz="3200" b="1" dirty="0"/>
              <a:t>08. DESDOBRAMENTO DO ATENDIDO</a:t>
            </a:r>
          </a:p>
          <a:p>
            <a:r>
              <a:rPr lang="pt-BR" sz="3200" b="1" dirty="0"/>
              <a:t>09. INÍCIO DA VARREDURA ESPIRITUAL</a:t>
            </a:r>
          </a:p>
          <a:p>
            <a:endParaRPr lang="pt-BR" sz="3200" dirty="0"/>
          </a:p>
          <a:p>
            <a:endParaRPr lang="pt-BR" sz="3200" dirty="0"/>
          </a:p>
          <a:p>
            <a:pPr marL="0" indent="0">
              <a:buNone/>
            </a:pPr>
            <a:r>
              <a:rPr lang="pt-B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7532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D6E34-D3DC-423D-B16E-0C912D570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28016"/>
            <a:ext cx="9404723" cy="1408176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FF00"/>
                </a:solidFill>
              </a:rPr>
              <a:t>VOCÊ CONHECE A FICHA DE APOMETRIA DO GEAE?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9006F0-626C-4DEC-A995-2992F9B7D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36192"/>
            <a:ext cx="10216960" cy="5321808"/>
          </a:xfrm>
        </p:spPr>
        <p:txBody>
          <a:bodyPr>
            <a:normAutofit fontScale="92500"/>
          </a:bodyPr>
          <a:lstStyle/>
          <a:p>
            <a:endParaRPr lang="pt-BR" dirty="0"/>
          </a:p>
          <a:p>
            <a:pPr algn="ctr"/>
            <a:r>
              <a:rPr lang="pt-BR" sz="4000" b="1" dirty="0"/>
              <a:t>Ela tem a ordem básica para os trabalhadores fazerem a </a:t>
            </a:r>
            <a:r>
              <a:rPr lang="pt-BR" sz="4000" b="1"/>
              <a:t>varredura do </a:t>
            </a:r>
            <a:r>
              <a:rPr lang="pt-BR" sz="4000" b="1" dirty="0"/>
              <a:t>atendido, a partir do comando do doutrinador da reunião, não esquecendo pontos importantes.</a:t>
            </a:r>
          </a:p>
          <a:p>
            <a:pPr marL="0" indent="0" algn="ctr">
              <a:buNone/>
            </a:pPr>
            <a:r>
              <a:rPr lang="pt-BR" sz="5400" b="1" dirty="0">
                <a:solidFill>
                  <a:srgbClr val="FFFF00"/>
                </a:solidFill>
              </a:rPr>
              <a:t>Vamos visualizá-la para vermos a dinâmica dos trabalhos ?</a:t>
            </a:r>
          </a:p>
        </p:txBody>
      </p:sp>
    </p:spTree>
    <p:extLst>
      <p:ext uri="{BB962C8B-B14F-4D97-AF65-F5344CB8AC3E}">
        <p14:creationId xmlns:p14="http://schemas.microsoft.com/office/powerpoint/2010/main" val="5413931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772CB-A62C-40AC-9A9E-F8650CF8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857041" cy="1632114"/>
          </a:xfrm>
        </p:spPr>
        <p:txBody>
          <a:bodyPr/>
          <a:lstStyle/>
          <a:p>
            <a:pPr algn="ctr"/>
            <a:r>
              <a:rPr lang="pt-BR" sz="3200" b="1" dirty="0">
                <a:solidFill>
                  <a:srgbClr val="FFFF00"/>
                </a:solidFill>
              </a:rPr>
              <a:t>INICIANDO OS TRABALHOS, VISUALIZANDO: </a:t>
            </a:r>
            <a:br>
              <a:rPr lang="pt-BR" sz="3200" b="1" dirty="0">
                <a:solidFill>
                  <a:srgbClr val="FFFF00"/>
                </a:solidFill>
              </a:rPr>
            </a:br>
            <a:br>
              <a:rPr lang="pt-BR" sz="3200" b="1" u="sng" dirty="0">
                <a:solidFill>
                  <a:srgbClr val="FFFF00"/>
                </a:solidFill>
              </a:rPr>
            </a:br>
            <a:r>
              <a:rPr lang="pt-BR" sz="3200" b="1" u="sng" dirty="0">
                <a:solidFill>
                  <a:srgbClr val="FFFF00"/>
                </a:solidFill>
              </a:rPr>
              <a:t>01 - INTERFERÊNCIAS OBSESSIVAS E AUTO-OBSESSIVAS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E2AD92-4553-43D2-88BC-588E6DA8E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" y="2304288"/>
            <a:ext cx="11795760" cy="4320450"/>
          </a:xfrm>
        </p:spPr>
        <p:txBody>
          <a:bodyPr>
            <a:normAutofit lnSpcReduction="10000"/>
          </a:bodyPr>
          <a:lstStyle/>
          <a:p>
            <a:endParaRPr lang="pt-BR" b="1" dirty="0"/>
          </a:p>
          <a:p>
            <a:r>
              <a:rPr lang="pt-BR" sz="3600" b="1" dirty="0">
                <a:solidFill>
                  <a:srgbClr val="FFFF00"/>
                </a:solidFill>
              </a:rPr>
              <a:t>A) ESPÍRITOS DOENTES, MANDADOS OU VINGATIVOS NA SINTONIA</a:t>
            </a:r>
            <a:r>
              <a:rPr lang="pt-BR" sz="3600" b="1" dirty="0"/>
              <a:t>; TIPOS DE OBSESSÃO (</a:t>
            </a:r>
            <a:r>
              <a:rPr lang="pt-BR" sz="3600" b="1" dirty="0" err="1"/>
              <a:t>Cf</a:t>
            </a:r>
            <a:r>
              <a:rPr lang="pt-BR" sz="3600" b="1" dirty="0"/>
              <a:t> Kardec: temos as obsessão </a:t>
            </a:r>
            <a:r>
              <a:rPr lang="pt-BR" sz="3600" b="1" u="sng" dirty="0"/>
              <a:t>simples</a:t>
            </a:r>
            <a:r>
              <a:rPr lang="pt-BR" sz="3600" b="1" dirty="0"/>
              <a:t> , </a:t>
            </a:r>
            <a:r>
              <a:rPr lang="pt-BR" sz="3600" b="1" u="sng" dirty="0"/>
              <a:t>subjugação</a:t>
            </a:r>
            <a:r>
              <a:rPr lang="pt-BR" sz="3600" b="1" dirty="0"/>
              <a:t> – nesta, existe o domínio da vontade, da vitalidade, dos centros de força </a:t>
            </a:r>
            <a:r>
              <a:rPr lang="pt-BR" sz="3600" b="1" dirty="0" err="1"/>
              <a:t>etc</a:t>
            </a:r>
            <a:r>
              <a:rPr lang="pt-BR" sz="3600" b="1" dirty="0"/>
              <a:t>; mudança de comportamento e perda de discernimento - e </a:t>
            </a:r>
            <a:r>
              <a:rPr lang="pt-BR" sz="3600" b="1" u="sng" dirty="0"/>
              <a:t>fascinação</a:t>
            </a:r>
            <a:r>
              <a:rPr lang="pt-BR" sz="3600" b="1" dirty="0"/>
              <a:t>...</a:t>
            </a:r>
            <a:endParaRPr lang="pt-BR" sz="3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1472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5662B-EDDA-48FE-A0F3-B97FD7A57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46304"/>
            <a:ext cx="10802177" cy="676656"/>
          </a:xfrm>
        </p:spPr>
        <p:txBody>
          <a:bodyPr/>
          <a:lstStyle/>
          <a:p>
            <a:r>
              <a:rPr lang="pt-BR" sz="3600" b="1" dirty="0">
                <a:solidFill>
                  <a:srgbClr val="FFFF00"/>
                </a:solidFill>
              </a:rPr>
              <a:t>B) LARVAS ASTRAIS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3E2484-A6B7-4DC8-9C21-9EFFBEA2F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987553"/>
            <a:ext cx="11573256" cy="5724144"/>
          </a:xfrm>
        </p:spPr>
        <p:txBody>
          <a:bodyPr>
            <a:normAutofit lnSpcReduction="10000"/>
          </a:bodyPr>
          <a:lstStyle/>
          <a:p>
            <a:r>
              <a:rPr lang="pt-BR" sz="3000" b="1" dirty="0"/>
              <a:t>Esse termo vem do latim </a:t>
            </a:r>
            <a:r>
              <a:rPr lang="pt-BR" sz="3000" b="1" i="1" dirty="0"/>
              <a:t>LAVAE: máscara, espectro, espantalho, “demônio”</a:t>
            </a:r>
            <a:r>
              <a:rPr lang="pt-BR" sz="3000" b="1" dirty="0"/>
              <a:t> – criações mentais geradas por sentimentos e pensamentos desequilibrados; sua prevenção se faz pelo equilíbrio e controle dos pensamentos e emoções; muito aderentes e se multiplicam com muita facilidade; elas têm a haver com a REPETIÇÃO  de condutas em excesso, e desequilíbrios físicos e emocionais e espirituais de toda a sorte, gerando energias densas em algumas partes do organismo, numa verdadeira colônia de </a:t>
            </a:r>
            <a:r>
              <a:rPr lang="pt-BR" sz="3000" b="1" dirty="0" err="1"/>
              <a:t>microorganismos</a:t>
            </a:r>
            <a:r>
              <a:rPr lang="pt-BR" sz="3000" b="1" dirty="0"/>
              <a:t> astrais; geram problemas físicos e perturbações espirituais e psíquicas que se não tratadas acompanham a vítima inclusive para outras vidas.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68053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9ADC4-CA8D-4E47-9C81-A2A732581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96464"/>
            <a:ext cx="9404723" cy="626274"/>
          </a:xfrm>
        </p:spPr>
        <p:txBody>
          <a:bodyPr/>
          <a:lstStyle/>
          <a:p>
            <a:r>
              <a:rPr lang="pt-BR" sz="3600" b="1" dirty="0">
                <a:solidFill>
                  <a:srgbClr val="FFFF00"/>
                </a:solidFill>
              </a:rPr>
              <a:t>C) APARELHOS DESORGANIZADORES:</a:t>
            </a:r>
            <a:endParaRPr lang="pt-BR" sz="3600" dirty="0">
              <a:solidFill>
                <a:srgbClr val="FFFF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543196-76DE-4D23-AE6F-50D3A3440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25296"/>
            <a:ext cx="11228832" cy="5336240"/>
          </a:xfrm>
        </p:spPr>
        <p:txBody>
          <a:bodyPr>
            <a:normAutofit lnSpcReduction="10000"/>
          </a:bodyPr>
          <a:lstStyle/>
          <a:p>
            <a:r>
              <a:rPr lang="pt-BR" sz="3000" b="1" u="sng" dirty="0"/>
              <a:t>Finalidade</a:t>
            </a:r>
            <a:r>
              <a:rPr lang="pt-BR" sz="3000" b="1" dirty="0"/>
              <a:t>: causar </a:t>
            </a:r>
            <a:r>
              <a:rPr lang="pt-BR" sz="3000" b="1" u="sng" dirty="0"/>
              <a:t>perturbações nervosas</a:t>
            </a:r>
            <a:r>
              <a:rPr lang="pt-BR" sz="3000" b="1" dirty="0"/>
              <a:t> na área da sensibilidade e em certos centros nervosos determinados... causam paralisias progressivas nas áreas motoras, atrofias, síndromes dolorosas, etc. Inclusive na mente, em geral não saem no passe.. precisa de desdobramento para retirada e às vezes com o autor... têm uns que são retroalimentados pela própria vítima – com seu padrão mental; são colocados em cirurgias físicas para causar dores no paciente, formando fístulas e não deixando cicatrizar. Conforme Dr. Vitor Ronaldo Costa (livro: Desobsessão &amp; </a:t>
            </a:r>
            <a:r>
              <a:rPr lang="pt-BR" sz="3000" b="1" dirty="0" err="1"/>
              <a:t>Apometria</a:t>
            </a:r>
            <a:r>
              <a:rPr lang="pt-BR" sz="3000" b="1" dirty="0"/>
              <a:t> - temos, resumidamente: </a:t>
            </a:r>
            <a:endParaRPr lang="pt-BR" sz="3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4584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1A3EF-2D54-433C-AF8F-CF8752D0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35" y="18288"/>
            <a:ext cx="9404723" cy="512064"/>
          </a:xfrm>
        </p:spPr>
        <p:txBody>
          <a:bodyPr/>
          <a:lstStyle/>
          <a:p>
            <a:r>
              <a:rPr lang="pt-BR" sz="3600" b="1" dirty="0">
                <a:solidFill>
                  <a:srgbClr val="FFFF00"/>
                </a:solidFill>
              </a:rPr>
              <a:t>TIPOS DE APARELHOS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1BF9BA-4020-4040-8D10-3A8519B24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694944"/>
            <a:ext cx="11814048" cy="5998464"/>
          </a:xfrm>
        </p:spPr>
        <p:txBody>
          <a:bodyPr>
            <a:normAutofit lnSpcReduction="10000"/>
          </a:bodyPr>
          <a:lstStyle/>
          <a:p>
            <a:r>
              <a:rPr lang="pt-BR" sz="2800" b="1" dirty="0">
                <a:solidFill>
                  <a:srgbClr val="FFFF00"/>
                </a:solidFill>
              </a:rPr>
              <a:t>C.1 - MAGNETOFONE</a:t>
            </a:r>
            <a:r>
              <a:rPr lang="pt-BR" sz="2800" b="1" dirty="0"/>
              <a:t>: acionado à distância por técnicos desencarnados na área cerebral; lançam sugestões subliminares 24h por dia que aos poucos eliminam o censo de autocrítica, comprometendo a vontade das pessoas, principalmente os mais jovens, levando-os à saída da escola; induz toxicomanias, alcoolismo, ideias de suicídio, desfazimento de lar etc.</a:t>
            </a:r>
            <a:endParaRPr lang="pt-BR" sz="2800" dirty="0"/>
          </a:p>
          <a:p>
            <a:r>
              <a:rPr lang="pt-BR" sz="2800" b="1" dirty="0">
                <a:solidFill>
                  <a:srgbClr val="FFFF00"/>
                </a:solidFill>
              </a:rPr>
              <a:t>C.2 - EMISSORES DE ENERGIAS DISSOCIATIVAS </a:t>
            </a:r>
            <a:r>
              <a:rPr lang="pt-BR" sz="2800" b="1" dirty="0"/>
              <a:t>-  desencadeiam convulsões, zumbidos, </a:t>
            </a:r>
            <a:r>
              <a:rPr lang="pt-BR" sz="2800" b="1" dirty="0" err="1"/>
              <a:t>cefaléia</a:t>
            </a:r>
            <a:r>
              <a:rPr lang="pt-BR" sz="2800" b="1" dirty="0"/>
              <a:t>, síndromes dolorosas, com dores persistentes e agindo na capacidade funcional do indivíduo; </a:t>
            </a:r>
          </a:p>
          <a:p>
            <a:r>
              <a:rPr lang="pt-BR" sz="2800" b="1" dirty="0">
                <a:solidFill>
                  <a:srgbClr val="FFFF00"/>
                </a:solidFill>
              </a:rPr>
              <a:t>C.3 - INIBIDORES DA ATIVIDADE NEUROTRANSMISSORA CEREBRAL  </a:t>
            </a:r>
            <a:r>
              <a:rPr lang="pt-BR" sz="2800" b="1" dirty="0"/>
              <a:t>- Este aparelho é encontrado especialmente nos pacientes psiquiátricos, pois dão origem a transtornos mentais como depressões, síndrome do pânico, esquizofrenia etc. </a:t>
            </a:r>
            <a:endParaRPr lang="pt-BR" sz="28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75731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B6637-2B5C-4DD8-BEF0-5C67E4C43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196686"/>
            <a:ext cx="9404723" cy="681138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Continuando...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990623-CFF5-4B6C-9CD4-C869A9876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1225296"/>
            <a:ext cx="11740896" cy="5436018"/>
          </a:xfrm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rgbClr val="FFFF00"/>
                </a:solidFill>
              </a:rPr>
              <a:t>D) VESTIGIOS DE MAGIA </a:t>
            </a:r>
            <a:r>
              <a:rPr lang="pt-BR" sz="2400" b="1" dirty="0"/>
              <a:t>– É o uso do magnetismo, da hipnose e do intercâmbio mediúnico; são os "despachos"; as "macumbas" que se resumem em dois elementos</a:t>
            </a:r>
            <a:r>
              <a:rPr lang="pt-BR" sz="2400" b="1" u="sng" dirty="0"/>
              <a:t>: imantação fluídica</a:t>
            </a:r>
            <a:r>
              <a:rPr lang="pt-BR" sz="2400" b="1" dirty="0"/>
              <a:t> (objetos, com ajustes da </a:t>
            </a:r>
            <a:r>
              <a:rPr lang="pt-BR" sz="2400" b="1" dirty="0" err="1"/>
              <a:t>psicosfera</a:t>
            </a:r>
            <a:r>
              <a:rPr lang="pt-BR" sz="2400" b="1" dirty="0"/>
              <a:t> da vítima; reverberam-se os objetos e os Espíritos serão atraídos) e </a:t>
            </a:r>
            <a:r>
              <a:rPr lang="pt-BR" sz="2400" b="1" u="sng" dirty="0"/>
              <a:t>utilização dos espíritos da natureza</a:t>
            </a:r>
            <a:r>
              <a:rPr lang="pt-BR" sz="2400" b="1" dirty="0"/>
              <a:t>; no tratamento libertar-se-á o Espírito do monoideísmo; hipnotizado, aumentando seu padrão.  </a:t>
            </a:r>
            <a:endParaRPr lang="pt-BR" sz="2400" dirty="0"/>
          </a:p>
          <a:p>
            <a:r>
              <a:rPr lang="pt-BR" sz="2400" b="1" dirty="0">
                <a:solidFill>
                  <a:srgbClr val="FFFF00"/>
                </a:solidFill>
              </a:rPr>
              <a:t>E) ESPÍRITOS NA CASA – </a:t>
            </a:r>
            <a:r>
              <a:rPr lang="pt-BR" sz="2400" b="1" dirty="0"/>
              <a:t>de toda natureza e de formas diversas: mas, são Espíritos, conforme Kardec e aprendido nas obras de Francisco Cândido Xavier e Divaldo Pereira Franco, embora se apresentando deformados ou não – pela escravidão ou pelo seu teor próprio vibratório; ou mesmo para enganar. Utiliza-se o desdobramento da casa para o saneamento das </a:t>
            </a:r>
            <a:r>
              <a:rPr lang="pt-BR" sz="2400" b="1" dirty="0" err="1"/>
              <a:t>ideoplastias</a:t>
            </a:r>
            <a:r>
              <a:rPr lang="pt-BR" sz="2400" b="1" dirty="0"/>
              <a:t> ali criadas, bem como a retirada dos Espíritos residentes no local. </a:t>
            </a:r>
            <a:endParaRPr lang="pt-BR" sz="2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63708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E5EBD-16E1-4BA2-BA14-FCB27189A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15825"/>
            <a:ext cx="9404723" cy="681138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E MAIS...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559156-A5B3-4702-84D8-4B8BB33A3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115568"/>
            <a:ext cx="11832336" cy="5132831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rgbClr val="FFFF00"/>
                </a:solidFill>
              </a:rPr>
              <a:t>F) NÍVEIS DESARMÔNICOS ENTRE SI </a:t>
            </a:r>
            <a:r>
              <a:rPr lang="pt-BR" sz="2800" b="1" dirty="0"/>
              <a:t>- Níveis de consciência são arquivos de memória, informações que o ser no decorrer de toda a sua evolução arquivou; são a parte setenária de cada corpo, e que podem se dividir em subníveis (gravações em regra mais antiga. Emoções mal ou não resolvidas caracterizam a desarmonia; apresentam proposta diferente da encarnação atual). São as “</a:t>
            </a:r>
            <a:r>
              <a:rPr lang="pt-BR" sz="2800" b="1" u="sng" dirty="0"/>
              <a:t>Personalidades”; </a:t>
            </a:r>
            <a:r>
              <a:rPr lang="pt-BR" sz="2800" b="1" dirty="0"/>
              <a:t>a projeção holográfica da mente. Podem ser dissociadas em: </a:t>
            </a:r>
            <a:endParaRPr lang="pt-BR" sz="2800" dirty="0"/>
          </a:p>
          <a:p>
            <a:r>
              <a:rPr lang="pt-BR" sz="2800" b="1" dirty="0">
                <a:solidFill>
                  <a:srgbClr val="FFFF00"/>
                </a:solidFill>
              </a:rPr>
              <a:t>F.1 - </a:t>
            </a:r>
            <a:r>
              <a:rPr lang="pt-BR" sz="2800" b="1" u="sng" dirty="0">
                <a:solidFill>
                  <a:srgbClr val="FFFF00"/>
                </a:solidFill>
              </a:rPr>
              <a:t>PERSONALIDADE ENCARNADA</a:t>
            </a:r>
            <a:r>
              <a:rPr lang="pt-BR" sz="2800" b="1" dirty="0"/>
              <a:t>: hábitos, condicionamentos, interesses, complexos, sentimentos, aspirações e sua organização integrada pelos atributos físicos e morais.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2189872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27998-FDE2-42C4-9697-01E9DC9C6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51" y="0"/>
            <a:ext cx="9558593" cy="566928"/>
          </a:xfrm>
        </p:spPr>
        <p:txBody>
          <a:bodyPr/>
          <a:lstStyle/>
          <a:p>
            <a:r>
              <a:rPr lang="pt-BR" sz="3600" b="1" dirty="0">
                <a:solidFill>
                  <a:srgbClr val="FFFF00"/>
                </a:solidFill>
              </a:rPr>
              <a:t>Continuando...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640BFF-F1DE-44B5-B2E6-EC76F5BB8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8096"/>
            <a:ext cx="12192000" cy="6089904"/>
          </a:xfrm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rgbClr val="FFFF00"/>
                </a:solidFill>
              </a:rPr>
              <a:t>F.2 - </a:t>
            </a:r>
            <a:r>
              <a:rPr lang="pt-BR" sz="2400" b="1" u="sng" dirty="0">
                <a:solidFill>
                  <a:srgbClr val="FFFF00"/>
                </a:solidFill>
              </a:rPr>
              <a:t>SUBPERSONALIDADES</a:t>
            </a:r>
            <a:r>
              <a:rPr lang="pt-BR" sz="2400" b="1" dirty="0">
                <a:solidFill>
                  <a:srgbClr val="FFFF00"/>
                </a:solidFill>
              </a:rPr>
              <a:t>  </a:t>
            </a:r>
            <a:r>
              <a:rPr lang="pt-BR" sz="2400" b="1" dirty="0"/>
              <a:t>- são projeções transitórias da atual Personalidade, POR ISSO se                         apresentando em trajes da personalidade FÍSICA, com gestos, expressões verbais, tiques nervosos, mesma roupa etc. É o desdobramento da personalidade atual; Uma Subpersonalidade é gerada por um processo de frustração, trauma emocional, perda, etc. No trabalho </a:t>
            </a:r>
            <a:r>
              <a:rPr lang="pt-BR" sz="2400" b="1" dirty="0" err="1"/>
              <a:t>apométrico</a:t>
            </a:r>
            <a:r>
              <a:rPr lang="pt-BR" sz="2400" b="1" dirty="0"/>
              <a:t>, sempre que uma Sub é sintonizada o doutrinador/facilitador comanda a busca da Personalidade Múltipla que a alimenta. Se é algo do passado, temos que fazer a mudança  desses padrões para as </a:t>
            </a:r>
            <a:r>
              <a:rPr lang="pt-BR" sz="2400" b="1" dirty="0" err="1"/>
              <a:t>superpersonalidade</a:t>
            </a:r>
            <a:r>
              <a:rPr lang="pt-BR" sz="2400" b="1" dirty="0"/>
              <a:t>.</a:t>
            </a:r>
          </a:p>
          <a:p>
            <a:r>
              <a:rPr lang="pt-BR" sz="2400" b="1" dirty="0">
                <a:solidFill>
                  <a:srgbClr val="FFFF00"/>
                </a:solidFill>
              </a:rPr>
              <a:t>F.3 - </a:t>
            </a:r>
            <a:r>
              <a:rPr lang="pt-BR" sz="2400" b="1" u="sng" dirty="0">
                <a:solidFill>
                  <a:srgbClr val="FFFF00"/>
                </a:solidFill>
              </a:rPr>
              <a:t>PERSONALIDADES MÚLTIPLAS</a:t>
            </a:r>
            <a:r>
              <a:rPr lang="pt-BR" sz="2400" b="1" dirty="0">
                <a:solidFill>
                  <a:srgbClr val="FFFF00"/>
                </a:solidFill>
              </a:rPr>
              <a:t> </a:t>
            </a:r>
            <a:r>
              <a:rPr lang="pt-BR" sz="2400" b="1" dirty="0"/>
              <a:t>: vivências antigas que podem ser reativadas por algum estímulo; quando negativas, desarmonizam o psiquismo, destroem relações afetivas, prejudicam a saúde, dificultam o aprendizado, estimulam vícios </a:t>
            </a:r>
            <a:r>
              <a:rPr lang="pt-BR" sz="2400" b="1" dirty="0" err="1"/>
              <a:t>etc</a:t>
            </a:r>
            <a:r>
              <a:rPr lang="pt-BR" sz="2400" b="1" dirty="0"/>
              <a:t>, e com isso pode se associar a outras Personalidades Múltiplas e a Espíritos. São tratadas com incorporação, doutrinação, reintegração e </a:t>
            </a:r>
            <a:r>
              <a:rPr lang="pt-BR" sz="2400" b="1" dirty="0" err="1"/>
              <a:t>reacoplamento</a:t>
            </a:r>
            <a:r>
              <a:rPr lang="pt-BR" sz="2400" b="1" dirty="0"/>
              <a:t> ao agregado espiritual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40962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3AD52-2BE3-4557-8448-1D04EC8E8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749808"/>
          </a:xfrm>
        </p:spPr>
        <p:txBody>
          <a:bodyPr/>
          <a:lstStyle/>
          <a:p>
            <a:r>
              <a:rPr lang="pt-BR" sz="3200" b="1" dirty="0">
                <a:solidFill>
                  <a:srgbClr val="FFFF00"/>
                </a:solidFill>
              </a:rPr>
              <a:t>Outros tópicos...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A9AE12-D265-405F-A41F-EC396B776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49808"/>
            <a:ext cx="12033504" cy="6108192"/>
          </a:xfrm>
        </p:spPr>
        <p:txBody>
          <a:bodyPr>
            <a:normAutofit/>
          </a:bodyPr>
          <a:lstStyle/>
          <a:p>
            <a:r>
              <a:rPr lang="pt-BR" sz="2600" b="1" dirty="0">
                <a:solidFill>
                  <a:srgbClr val="FFFF00"/>
                </a:solidFill>
              </a:rPr>
              <a:t>G) LIBERAÇÃO DO FLUXO ENERGÉTICO  </a:t>
            </a:r>
            <a:r>
              <a:rPr lang="pt-BR" sz="2600" b="1" dirty="0"/>
              <a:t>- saneamento do </a:t>
            </a:r>
            <a:r>
              <a:rPr lang="pt-BR" sz="2600" b="1" dirty="0" err="1"/>
              <a:t>búdico</a:t>
            </a:r>
            <a:r>
              <a:rPr lang="pt-BR" sz="2600" b="1" dirty="0"/>
              <a:t> ao nível incorporado, e deste ao físico. Se o trânsito energético não for livre, revela simbiose oculta (associação entre dois seres, se ajudando ou se prejudicando), inclusive de </a:t>
            </a:r>
            <a:r>
              <a:rPr lang="pt-BR" sz="2600" b="1" dirty="0" err="1"/>
              <a:t>auto-obsessão</a:t>
            </a:r>
            <a:r>
              <a:rPr lang="pt-BR" sz="2600" b="1" dirty="0"/>
              <a:t> (entre níveis ocultados); </a:t>
            </a:r>
            <a:endParaRPr lang="pt-BR" sz="2600" dirty="0"/>
          </a:p>
          <a:p>
            <a:r>
              <a:rPr lang="pt-BR" sz="2600" b="1" dirty="0">
                <a:solidFill>
                  <a:srgbClr val="FFFF00"/>
                </a:solidFill>
              </a:rPr>
              <a:t>H) DESDOBRAMENTO DO MENTAL SUPERIOR, INFERIOR E ASTRAL </a:t>
            </a:r>
            <a:r>
              <a:rPr lang="pt-BR" sz="2600" b="1" dirty="0"/>
              <a:t>– dependendo do que foi avaliado no item G, acima, para o saneamento mais completo. </a:t>
            </a:r>
            <a:endParaRPr lang="pt-BR" sz="2600" dirty="0"/>
          </a:p>
          <a:p>
            <a:r>
              <a:rPr lang="pt-BR" sz="2600" b="1" dirty="0">
                <a:solidFill>
                  <a:srgbClr val="FFFF00"/>
                </a:solidFill>
              </a:rPr>
              <a:t>I) BLOQUEIOS DOS CORDÕES DE PRATA DA NUCA E DOS CHACRAS </a:t>
            </a:r>
            <a:r>
              <a:rPr lang="pt-BR" sz="2600" b="1" dirty="0"/>
              <a:t>– têm a ver com os cordões que interligam os Centros de Força, para detectar bloqueios dos fluxos energéticos ascendentes e descendentes, perda de elasticidade, energias negativas aderidas a eles, perfurações com vazamento de energia, conexões deslocadas e presença de vampiros energéticos conectados a esses cordões.</a:t>
            </a:r>
            <a:endParaRPr lang="pt-BR" sz="2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97851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39AF9-63E2-4621-8105-8B18F7111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160110"/>
            <a:ext cx="9404723" cy="681138"/>
          </a:xfrm>
        </p:spPr>
        <p:txBody>
          <a:bodyPr/>
          <a:lstStyle/>
          <a:p>
            <a:r>
              <a:rPr lang="pt-BR" sz="3200" b="1" dirty="0">
                <a:solidFill>
                  <a:srgbClr val="FFFF00"/>
                </a:solidFill>
              </a:rPr>
              <a:t>Mais..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0AEB45-DE91-48AE-8738-20BFE6A6B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841248"/>
            <a:ext cx="11850624" cy="5856642"/>
          </a:xfrm>
        </p:spPr>
        <p:txBody>
          <a:bodyPr>
            <a:normAutofit lnSpcReduction="10000"/>
          </a:bodyPr>
          <a:lstStyle/>
          <a:p>
            <a:r>
              <a:rPr lang="pt-BR" sz="2800" b="1" dirty="0">
                <a:solidFill>
                  <a:srgbClr val="FFFF00"/>
                </a:solidFill>
              </a:rPr>
              <a:t>J) INSTALAÇÃO DE “VAMPIROS ENERGÉTICOS” NOS CORDÕES (PÊNDULOS) </a:t>
            </a:r>
            <a:r>
              <a:rPr lang="pt-BR" sz="2800" b="1" dirty="0"/>
              <a:t>– pendurados ao cordão de prata, SUGANDO ENERGIA do hospedeiro. </a:t>
            </a:r>
            <a:endParaRPr lang="pt-BR" sz="2800" dirty="0"/>
          </a:p>
          <a:p>
            <a:r>
              <a:rPr lang="pt-BR" sz="2800" b="1" dirty="0">
                <a:solidFill>
                  <a:srgbClr val="FFFF00"/>
                </a:solidFill>
              </a:rPr>
              <a:t>K) OBSESSÃO COMPARTILHADA </a:t>
            </a:r>
            <a:r>
              <a:rPr lang="pt-BR" sz="2800" b="1" dirty="0"/>
              <a:t>– Ocorre entre os níveis </a:t>
            </a:r>
            <a:r>
              <a:rPr lang="pt-BR" sz="2800" b="1" dirty="0" err="1"/>
              <a:t>conscienciais</a:t>
            </a:r>
            <a:r>
              <a:rPr lang="pt-BR" sz="2800" b="1" dirty="0"/>
              <a:t>, ou as personalidades que formam as estruturas </a:t>
            </a:r>
            <a:r>
              <a:rPr lang="pt-BR" sz="2800" b="1" dirty="0" err="1"/>
              <a:t>perispirituais</a:t>
            </a:r>
            <a:r>
              <a:rPr lang="pt-BR" sz="2800" b="1" dirty="0"/>
              <a:t> de um ser e outros Espíritos, com a aceitação ou aquiescência dos primeiros. O indivíduo se amolda à obsessão, até tirando prazer inconsciente nisso. </a:t>
            </a:r>
            <a:endParaRPr lang="pt-BR" sz="2800" dirty="0"/>
          </a:p>
          <a:p>
            <a:r>
              <a:rPr lang="pt-BR" sz="2800" b="1" dirty="0">
                <a:solidFill>
                  <a:srgbClr val="FFFF00"/>
                </a:solidFill>
              </a:rPr>
              <a:t>L) LIMPEZA REALIZADA NOS NÍVEIS E CORDÕES </a:t>
            </a:r>
            <a:r>
              <a:rPr lang="pt-BR" sz="2800" b="1" dirty="0"/>
              <a:t>– limpar com cromoterapia mental; jato = área delimitada; ondas = maior abrangência, alcançando níveis mais afastados, como também obsessores mais sagazes que agem via forças da mente, SEM SE aproximarem da vítima.  </a:t>
            </a:r>
            <a:endParaRPr lang="pt-BR" sz="28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37422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1C936A-C681-409B-8238-124694BA9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32094"/>
            <a:ext cx="9404723" cy="577507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E ainda...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7D0B99-A76C-477F-BA05-532F87EA6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032" y="859536"/>
            <a:ext cx="11558016" cy="5966370"/>
          </a:xfrm>
        </p:spPr>
        <p:txBody>
          <a:bodyPr>
            <a:normAutofit fontScale="92500" lnSpcReduction="20000"/>
          </a:bodyPr>
          <a:lstStyle/>
          <a:p>
            <a:r>
              <a:rPr lang="pt-BR" sz="2600" b="1" dirty="0">
                <a:solidFill>
                  <a:srgbClr val="FFFF00"/>
                </a:solidFill>
              </a:rPr>
              <a:t>M) MEDIUNIDADE REPRIMIDA – IMANTAÇÃO ESPIRITUAL: </a:t>
            </a:r>
            <a:r>
              <a:rPr lang="pt-BR" sz="2600" b="1" dirty="0"/>
              <a:t>Todo médium capta e irradia ondas mentais (chamadas formas-pensamentos). Ele capta energias radiantes de diversas </a:t>
            </a:r>
            <a:r>
              <a:rPr lang="pt-BR" sz="2600" b="1" dirty="0" err="1"/>
              <a:t>freqüências</a:t>
            </a:r>
            <a:r>
              <a:rPr lang="pt-BR" sz="2600" b="1" dirty="0"/>
              <a:t> vibratórias do mundo astral que nos cerca. Reprimido, receberá os pulsos energéticos – agressividade, fome, sono, sexo – </a:t>
            </a:r>
            <a:r>
              <a:rPr lang="pt-BR" sz="2600" b="1" dirty="0" err="1"/>
              <a:t>desequilibradamente</a:t>
            </a:r>
            <a:r>
              <a:rPr lang="pt-BR" sz="2600" b="1" dirty="0"/>
              <a:t>, pois terá muito ectoplasma sem a sua dissipação, ocasionando: conduta anormal, sensibilidade exagerada, tremores, angústias, mania de perseguição, hipocondria, depressão, fobias </a:t>
            </a:r>
            <a:r>
              <a:rPr lang="pt-BR" sz="2600" b="1" dirty="0" err="1"/>
              <a:t>etc</a:t>
            </a:r>
            <a:r>
              <a:rPr lang="pt-BR" sz="2600" b="1" dirty="0"/>
              <a:t>, devido à facilidade com que se deixa ligar a Espíritos de diversos níveis. </a:t>
            </a:r>
            <a:endParaRPr lang="pt-BR" sz="2600" dirty="0"/>
          </a:p>
          <a:p>
            <a:r>
              <a:rPr lang="pt-BR" sz="2600" b="1" dirty="0">
                <a:solidFill>
                  <a:srgbClr val="FFFF00"/>
                </a:solidFill>
              </a:rPr>
              <a:t>N) RESSONÂNCIA VIBRATÓRIA COM O PASSADO </a:t>
            </a:r>
            <a:r>
              <a:rPr lang="pt-BR" sz="2600" b="1" dirty="0"/>
              <a:t>– Advém de fatos vividos no passado, e que em certas circunstâncias (um olhar, uma pessoa, uma joia, uma paisagem, uma casa, uma cor, um cheiro..) na encarnação atual emergem de campos multidimensionais da consciência humana, através de “</a:t>
            </a:r>
            <a:r>
              <a:rPr lang="pt-BR" sz="2600" b="1" dirty="0" err="1"/>
              <a:t>flashs</a:t>
            </a:r>
            <a:r>
              <a:rPr lang="pt-BR" sz="2600" b="1" dirty="0"/>
              <a:t>” </a:t>
            </a:r>
            <a:r>
              <a:rPr lang="pt-BR" sz="2600" b="1" dirty="0" err="1"/>
              <a:t>ideoplásticos</a:t>
            </a:r>
            <a:r>
              <a:rPr lang="pt-BR" sz="2600" b="1" dirty="0"/>
              <a:t> de situações vividas em encarnações anteriores (suicídios, crimes, desilusões amorosas, rejeições e prejuízos a outrem. Esses </a:t>
            </a:r>
            <a:r>
              <a:rPr lang="pt-BR" sz="2600" b="1" dirty="0" err="1"/>
              <a:t>flashs</a:t>
            </a:r>
            <a:r>
              <a:rPr lang="pt-BR" sz="2600" b="1" dirty="0"/>
              <a:t> vêm à tona sob a forma de ressonâncias agradáveis ou de conflitos psicossociais, caracterizados em ressonâncias patológicas. </a:t>
            </a:r>
            <a:endParaRPr lang="pt-BR" sz="2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6054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05764D-B05E-4446-BD30-33E342B20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46304"/>
            <a:ext cx="9576881" cy="621792"/>
          </a:xfrm>
        </p:spPr>
        <p:txBody>
          <a:bodyPr/>
          <a:lstStyle/>
          <a:p>
            <a:r>
              <a:rPr lang="pt-BR" sz="2800" dirty="0">
                <a:solidFill>
                  <a:srgbClr val="FFFF00"/>
                </a:solidFill>
              </a:rPr>
              <a:t>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5655D0-4F1F-4B11-B59D-8522E8593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32" y="1099610"/>
            <a:ext cx="11832336" cy="5612085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rgbClr val="FFFF00"/>
                </a:solidFill>
              </a:rPr>
              <a:t>O) CORRENTES MENTAIS PARASITAS AUTO-INDUZIDAS OU AUTO-OBSESSIVAS: </a:t>
            </a:r>
            <a:r>
              <a:rPr lang="pt-BR" sz="2800" b="1" dirty="0"/>
              <a:t>Temor exagerado das aflições corriqueiras da vida e do bem estar dos filhos; medo patológico que alimenta; receio de perda dos bens, de doenças, criando fobias e distúrbios vários neurológicos; sofrem por antecipação. Ou seja, temor que cria formas-pensamentos que são alimentadas unicamente pela própria imaginação do paciente, transformando-se em pavor e até em terror. Medo de insetos, pessoas, lugares, do desconhecido, de doenças, da velhice, morte, etc.</a:t>
            </a:r>
          </a:p>
          <a:p>
            <a:r>
              <a:rPr lang="pt-BR" sz="2800" b="1" dirty="0">
                <a:solidFill>
                  <a:srgbClr val="FFFF00"/>
                </a:solidFill>
              </a:rPr>
              <a:t>P) RECORRÊNCIA POR NÃO OBSERVÂNCIA DAS ORIENTAÇÕES ESPIRITUAIS – </a:t>
            </a:r>
            <a:r>
              <a:rPr lang="pt-BR" sz="2800" b="1" dirty="0"/>
              <a:t>O paciente não faz o tratamento (passes, água fluidificada, desobsessão, palestras, reforma íntima, </a:t>
            </a:r>
            <a:r>
              <a:rPr lang="pt-BR" sz="2800" b="1" dirty="0" err="1"/>
              <a:t>etc</a:t>
            </a:r>
            <a:r>
              <a:rPr lang="pt-BR" b="1" dirty="0"/>
              <a:t>)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956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D1BAE-1705-431F-9BB9-31F89DD45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2850"/>
          </a:xfrm>
        </p:spPr>
        <p:txBody>
          <a:bodyPr/>
          <a:lstStyle/>
          <a:p>
            <a:r>
              <a:rPr lang="pt-BR" sz="3200" b="1" dirty="0">
                <a:solidFill>
                  <a:srgbClr val="FFFF00"/>
                </a:solidFill>
              </a:rPr>
              <a:t>QUASE TERMINANDO...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0CD94A-62F5-4ABE-B6EA-398356A0C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896" y="1115568"/>
            <a:ext cx="11631168" cy="5614416"/>
          </a:xfrm>
        </p:spPr>
        <p:txBody>
          <a:bodyPr>
            <a:normAutofit fontScale="92500" lnSpcReduction="10000"/>
          </a:bodyPr>
          <a:lstStyle/>
          <a:p>
            <a:r>
              <a:rPr lang="pt-BR" sz="3200" b="1" dirty="0">
                <a:solidFill>
                  <a:srgbClr val="FFFF00"/>
                </a:solidFill>
              </a:rPr>
              <a:t>Q) RESISTÊNCIA PSÍQUICA RELIGIOSA – ESTIGMAS BLOQUEADORES </a:t>
            </a:r>
            <a:r>
              <a:rPr lang="pt-BR" sz="3200" b="1" dirty="0"/>
              <a:t>: certas crenças religiosas aprisionam o indivíduo, a ponto de impedi-lo de enxergar realidades desconhecidas pela sua religião. Há de se ter uma cuidadosa conversa com o paciente, com o fim de esclarecê-lo, sem julgamento, críticas ou discriminação ou preconceito em relação à sua religião. </a:t>
            </a:r>
            <a:endParaRPr lang="pt-BR" sz="3200" dirty="0"/>
          </a:p>
          <a:p>
            <a:r>
              <a:rPr lang="pt-BR" sz="3200" b="1" dirty="0">
                <a:solidFill>
                  <a:srgbClr val="FFFF00"/>
                </a:solidFill>
              </a:rPr>
              <a:t>R) FAIXAS BARÔNTICAS </a:t>
            </a:r>
            <a:r>
              <a:rPr lang="pt-BR" sz="3200" b="1" dirty="0"/>
              <a:t>- Representam as vibrações perniciosas em diversos graus, presentes entre os níveis (corpos). Acaso observadas ali, deve-se ver o porquê existente naquele local, saneando, em seguida, de acordo com o caso específico</a:t>
            </a:r>
            <a:r>
              <a:rPr lang="pt-BR" b="1" dirty="0"/>
              <a:t>. 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95678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FE947-35DB-4C88-9A5F-418D77706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141822"/>
            <a:ext cx="9404723" cy="607986"/>
          </a:xfrm>
        </p:spPr>
        <p:txBody>
          <a:bodyPr/>
          <a:lstStyle/>
          <a:p>
            <a:r>
              <a:rPr lang="pt-BR" sz="3200" b="1" dirty="0">
                <a:solidFill>
                  <a:srgbClr val="FFFF00"/>
                </a:solidFill>
              </a:rPr>
              <a:t>CONCLUINDO...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408470-A647-4C82-83CF-64606415E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" y="749808"/>
            <a:ext cx="11309126" cy="5966370"/>
          </a:xfrm>
        </p:spPr>
        <p:txBody>
          <a:bodyPr>
            <a:normAutofit/>
          </a:bodyPr>
          <a:lstStyle/>
          <a:p>
            <a:r>
              <a:rPr lang="pt-BR" sz="2600" b="1" dirty="0">
                <a:solidFill>
                  <a:srgbClr val="FFFF00"/>
                </a:solidFill>
              </a:rPr>
              <a:t>S) COMPROMETIMENTO DAS LINHAS DE CONDUTA DO PACIENTE </a:t>
            </a:r>
            <a:r>
              <a:rPr lang="pt-BR" sz="2600" b="1" dirty="0"/>
              <a:t>- O Espiritismo tem como fundamento a mudança de valores não saudáveis aprendidos em vida passada e/ou nesta de agora; valoriza a relação intrapessoal (consigo mesmo) e a interpessoal (em relação à sociedade; a terceiros, nas palavras de Jesus: </a:t>
            </a:r>
            <a:r>
              <a:rPr lang="pt-BR" sz="2600" b="1" i="1" dirty="0"/>
              <a:t>amar a Deus sob todas as coisas e ao próximo como a si mesmo</a:t>
            </a:r>
            <a:r>
              <a:rPr lang="pt-BR" sz="2600" b="1" dirty="0"/>
              <a:t>). </a:t>
            </a:r>
            <a:r>
              <a:rPr lang="pt-BR" sz="2600" b="1" u="sng" dirty="0"/>
              <a:t>São seis as ações principais da boa conduta</a:t>
            </a:r>
            <a:r>
              <a:rPr lang="pt-BR" sz="2600" b="1" dirty="0"/>
              <a:t>: </a:t>
            </a:r>
            <a:r>
              <a:rPr lang="pt-BR" sz="2600" b="1" u="sng" dirty="0">
                <a:solidFill>
                  <a:srgbClr val="FFFF00"/>
                </a:solidFill>
              </a:rPr>
              <a:t>1) </a:t>
            </a:r>
            <a:r>
              <a:rPr lang="pt-BR" sz="2600" b="1" dirty="0">
                <a:solidFill>
                  <a:srgbClr val="FFFF00"/>
                </a:solidFill>
              </a:rPr>
              <a:t>vigilância dos sentimentos e pensamentos</a:t>
            </a:r>
            <a:r>
              <a:rPr lang="pt-BR" sz="2600" b="1" dirty="0"/>
              <a:t>; </a:t>
            </a:r>
            <a:r>
              <a:rPr lang="pt-BR" sz="2600" b="1" u="sng" dirty="0">
                <a:solidFill>
                  <a:srgbClr val="FFFF00"/>
                </a:solidFill>
              </a:rPr>
              <a:t>2)</a:t>
            </a:r>
            <a:r>
              <a:rPr lang="pt-BR" sz="2600" b="1" dirty="0">
                <a:solidFill>
                  <a:srgbClr val="FFFF00"/>
                </a:solidFill>
              </a:rPr>
              <a:t> cuidado nas ações que podem ferir; </a:t>
            </a:r>
            <a:r>
              <a:rPr lang="pt-BR" sz="2600" b="1" u="sng" dirty="0">
                <a:solidFill>
                  <a:srgbClr val="FFFF00"/>
                </a:solidFill>
              </a:rPr>
              <a:t>3)</a:t>
            </a:r>
            <a:r>
              <a:rPr lang="pt-BR" sz="2600" b="1" dirty="0">
                <a:solidFill>
                  <a:srgbClr val="FFFF00"/>
                </a:solidFill>
              </a:rPr>
              <a:t> alegria, embora as adversidades da vida; </a:t>
            </a:r>
            <a:r>
              <a:rPr lang="pt-BR" sz="2600" b="1" u="sng" dirty="0">
                <a:solidFill>
                  <a:srgbClr val="FFFF00"/>
                </a:solidFill>
              </a:rPr>
              <a:t>4) </a:t>
            </a:r>
            <a:r>
              <a:rPr lang="pt-BR" sz="2600" b="1" dirty="0" err="1">
                <a:solidFill>
                  <a:srgbClr val="FFFF00"/>
                </a:solidFill>
              </a:rPr>
              <a:t>unidirecionalidade</a:t>
            </a:r>
            <a:r>
              <a:rPr lang="pt-BR" sz="2600" b="1" dirty="0">
                <a:solidFill>
                  <a:srgbClr val="FFFF00"/>
                </a:solidFill>
              </a:rPr>
              <a:t> (Jesus, nosso modelo e guia); </a:t>
            </a:r>
            <a:r>
              <a:rPr lang="pt-BR" sz="2600" b="1" u="sng" dirty="0">
                <a:solidFill>
                  <a:srgbClr val="FFFF00"/>
                </a:solidFill>
              </a:rPr>
              <a:t>5)</a:t>
            </a:r>
            <a:r>
              <a:rPr lang="pt-BR" sz="2600" b="1" dirty="0">
                <a:solidFill>
                  <a:srgbClr val="FFFF00"/>
                </a:solidFill>
              </a:rPr>
              <a:t> fé - não sendo a estática, mas aquela que procura, pesquisa, fundamenta; que age, e </a:t>
            </a:r>
            <a:r>
              <a:rPr lang="pt-BR" sz="2600" b="1" u="sng" dirty="0">
                <a:solidFill>
                  <a:srgbClr val="FFFF00"/>
                </a:solidFill>
              </a:rPr>
              <a:t>6)</a:t>
            </a:r>
            <a:r>
              <a:rPr lang="pt-BR" sz="2600" b="1" dirty="0">
                <a:solidFill>
                  <a:srgbClr val="FFFF00"/>
                </a:solidFill>
              </a:rPr>
              <a:t> amor - deixando de fazer o mal, e sendo ativo na realização do bem, seja na sociedade, no lar ou nos trabalhos sociais em geral e na Instituição religiosa onde frequente.</a:t>
            </a:r>
            <a:endParaRPr lang="pt-BR" sz="2600" dirty="0">
              <a:solidFill>
                <a:srgbClr val="FFFF00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09391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5475D-1065-429B-A9C2-468707902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9187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Leis da </a:t>
            </a:r>
            <a:r>
              <a:rPr lang="pt-BR" b="1" dirty="0" err="1">
                <a:solidFill>
                  <a:srgbClr val="FFFF00"/>
                </a:solidFill>
              </a:rPr>
              <a:t>Apometria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83F0BE-75AF-49BA-B857-CE7B7183C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76" y="1291905"/>
            <a:ext cx="11228832" cy="5402509"/>
          </a:xfrm>
        </p:spPr>
        <p:txBody>
          <a:bodyPr>
            <a:normAutofit/>
          </a:bodyPr>
          <a:lstStyle/>
          <a:p>
            <a:pPr fontAlgn="base"/>
            <a:r>
              <a:rPr lang="pt-BR" sz="2400" b="1" dirty="0"/>
              <a:t>Primeira Lei: Lei do desdobramento espiritual (Lei básica da </a:t>
            </a:r>
            <a:r>
              <a:rPr lang="pt-BR" sz="2400" b="1" dirty="0" err="1"/>
              <a:t>Apometria</a:t>
            </a:r>
            <a:r>
              <a:rPr lang="pt-BR" sz="2400" b="1" dirty="0"/>
              <a:t>). </a:t>
            </a:r>
            <a:endParaRPr lang="pt-BR" sz="2400" dirty="0"/>
          </a:p>
          <a:p>
            <a:pPr fontAlgn="base"/>
            <a:r>
              <a:rPr lang="pt-BR" sz="2400" b="1" dirty="0"/>
              <a:t>Segunda Lei: Lei do acoplamento físico</a:t>
            </a:r>
            <a:endParaRPr lang="pt-BR" sz="2400" dirty="0"/>
          </a:p>
          <a:p>
            <a:pPr fontAlgn="base"/>
            <a:r>
              <a:rPr lang="pt-BR" sz="2400" b="1" dirty="0"/>
              <a:t>Terceira Lei: Lei da ação à distância, pelo espírito desdobrado (Lei das viagens astrais) </a:t>
            </a:r>
            <a:endParaRPr lang="pt-BR" sz="2400" dirty="0"/>
          </a:p>
          <a:p>
            <a:pPr fontAlgn="base"/>
            <a:r>
              <a:rPr lang="pt-BR" sz="2400" b="1" dirty="0"/>
              <a:t>Quarta lei: Lei da Formação dos Campos-de-Forca</a:t>
            </a:r>
            <a:endParaRPr lang="pt-BR" sz="2400" dirty="0"/>
          </a:p>
          <a:p>
            <a:pPr fontAlgn="base"/>
            <a:r>
              <a:rPr lang="pt-BR" sz="2400" b="1" dirty="0"/>
              <a:t>Quinta Lei: Lei da revitalização dos médiuns</a:t>
            </a:r>
            <a:endParaRPr lang="pt-BR" sz="2400" dirty="0"/>
          </a:p>
          <a:p>
            <a:pPr fontAlgn="base"/>
            <a:r>
              <a:rPr lang="pt-BR" sz="2400" b="1" dirty="0"/>
              <a:t>Sexta Lei: Lei da condução do espirito desdobrado, de paciente encarnado para os planos mais altos, em hospitais do astral.</a:t>
            </a:r>
            <a:endParaRPr lang="pt-BR" sz="2400" dirty="0"/>
          </a:p>
          <a:p>
            <a:pPr fontAlgn="base"/>
            <a:r>
              <a:rPr lang="pt-BR" sz="2400" b="1" dirty="0"/>
              <a:t>Sétima Lei: Lei da ação dos espíritos desencarnados socorristas sobre os pacientes desdobrados.</a:t>
            </a:r>
            <a:endParaRPr lang="pt-BR" sz="2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28560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F7A5F1-5292-4765-AC77-E3FD86EA3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0" y="452718"/>
            <a:ext cx="9957573" cy="755297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</a:rPr>
              <a:t>Continuação das leis da </a:t>
            </a:r>
            <a:r>
              <a:rPr lang="pt-BR" b="1" dirty="0" err="1">
                <a:solidFill>
                  <a:srgbClr val="FFFF00"/>
                </a:solidFill>
              </a:rPr>
              <a:t>Apometria</a:t>
            </a:r>
            <a:r>
              <a:rPr lang="pt-BR" b="1" dirty="0">
                <a:solidFill>
                  <a:srgbClr val="FFFF00"/>
                </a:solidFill>
              </a:rPr>
              <a:t>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00535E-10D4-4BBD-8D07-101DC3AA0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266738"/>
            <a:ext cx="8946541" cy="5394121"/>
          </a:xfrm>
        </p:spPr>
        <p:txBody>
          <a:bodyPr>
            <a:normAutofit lnSpcReduction="10000"/>
          </a:bodyPr>
          <a:lstStyle/>
          <a:p>
            <a:pPr fontAlgn="base"/>
            <a:r>
              <a:rPr lang="pt-BR" sz="2200" b="1" dirty="0"/>
              <a:t>Oitava Lei: Lei do ajustamento de sintonia vibratória dos espíritos desencarnados com o médium ou com outros espíritos desencarnados, ou de ajustamento da sintonia destes com o ambiente para onde, momentaneamente foram enviados.</a:t>
            </a:r>
            <a:endParaRPr lang="pt-BR" sz="2200" dirty="0"/>
          </a:p>
          <a:p>
            <a:pPr fontAlgn="base"/>
            <a:r>
              <a:rPr lang="pt-BR" sz="2200" b="1" dirty="0"/>
              <a:t>Nona Lei: Lei do deslocamento de um espírito no espaço e no tempo.</a:t>
            </a:r>
            <a:endParaRPr lang="pt-BR" sz="2200" dirty="0"/>
          </a:p>
          <a:p>
            <a:pPr fontAlgn="base"/>
            <a:r>
              <a:rPr lang="pt-BR" sz="2200" b="1" dirty="0"/>
              <a:t>Décima Lei: Lei da dissociação do espaço-tempo</a:t>
            </a:r>
            <a:endParaRPr lang="pt-BR" sz="2200" dirty="0"/>
          </a:p>
          <a:p>
            <a:pPr fontAlgn="base"/>
            <a:r>
              <a:rPr lang="pt-BR" sz="2200" b="1" dirty="0"/>
              <a:t>Décima primeira Lei: lei da ação telúrica sobre os espíritos desencarnados que evitam a reencarnação.</a:t>
            </a:r>
            <a:endParaRPr lang="pt-BR" sz="2200" dirty="0"/>
          </a:p>
          <a:p>
            <a:pPr fontAlgn="base"/>
            <a:r>
              <a:rPr lang="pt-BR" sz="2200" b="1" dirty="0"/>
              <a:t>Décima Segunda Lei: Lei do choque do tempo.</a:t>
            </a:r>
            <a:endParaRPr lang="pt-BR" sz="2200" dirty="0"/>
          </a:p>
          <a:p>
            <a:pPr fontAlgn="base"/>
            <a:r>
              <a:rPr lang="pt-BR" sz="2200" b="1" dirty="0"/>
              <a:t>Décima Terceira Lei: Lei da influência dos espíritos desencarnados, em sofrimento, vivendo ainda no passado, sobre o presente dos doentes obsidiados.</a:t>
            </a:r>
            <a:endParaRPr lang="pt-BR" sz="22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72728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519C4B-7263-4FF2-8680-B2893F6C7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731520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FFFF00"/>
                </a:solidFill>
              </a:rPr>
              <a:t>ALGUNS PROCEDIMENTOS...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205626-C911-4B56-A587-29FE19650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31520"/>
            <a:ext cx="11871960" cy="6126480"/>
          </a:xfrm>
        </p:spPr>
        <p:txBody>
          <a:bodyPr>
            <a:normAutofit lnSpcReduction="10000"/>
          </a:bodyPr>
          <a:lstStyle/>
          <a:p>
            <a:r>
              <a:rPr lang="pt-BR" sz="3200" b="1" dirty="0"/>
              <a:t>DIALIMETRIA</a:t>
            </a:r>
          </a:p>
          <a:p>
            <a:r>
              <a:rPr lang="pt-BR" sz="3200" b="1" dirty="0"/>
              <a:t>INCORPORAÇÃO E DOUTRINAÇÃO</a:t>
            </a:r>
          </a:p>
          <a:p>
            <a:r>
              <a:rPr lang="pt-BR" sz="3200" b="1" dirty="0"/>
              <a:t>VOLTA AO PASSADO e DESPOLARIZAÇÃO DOS ESTÍMULOS DA MEMÓRIA</a:t>
            </a:r>
          </a:p>
          <a:p>
            <a:r>
              <a:rPr lang="pt-BR" sz="3200" b="1" dirty="0"/>
              <a:t>IDA AO FUTURO</a:t>
            </a:r>
          </a:p>
          <a:p>
            <a:r>
              <a:rPr lang="pt-BR" sz="3200" b="1" dirty="0"/>
              <a:t>APROXIMAÇÃO COM ESPÍRITOS AFETOS OU TREVOSOS</a:t>
            </a:r>
          </a:p>
          <a:p>
            <a:r>
              <a:rPr lang="pt-BR" sz="3200" b="1" dirty="0"/>
              <a:t>MENTALIZAÇÃO DA AÇÃO DO ESPÍRITO CONTRA ELE PRÓPRIO: APARELHOS, DOENÇAS...</a:t>
            </a:r>
          </a:p>
          <a:p>
            <a:r>
              <a:rPr lang="pt-BR" sz="3200" b="1" dirty="0"/>
              <a:t>REESTRUTURAÇÃO DO CORPO ESPIRITUAL</a:t>
            </a:r>
          </a:p>
          <a:p>
            <a:r>
              <a:rPr lang="pt-BR" sz="3200" b="1" dirty="0"/>
              <a:t>RETIRADA DE APARELHOS E DE MAGIA</a:t>
            </a:r>
          </a:p>
          <a:p>
            <a:r>
              <a:rPr lang="pt-BR" sz="3200" b="1" dirty="0"/>
              <a:t>INCINERANDO APARELHOS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53441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DD9383-2C16-4D3A-80F4-87632545D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13252"/>
            <a:ext cx="10737750" cy="910205"/>
          </a:xfrm>
        </p:spPr>
        <p:txBody>
          <a:bodyPr/>
          <a:lstStyle/>
          <a:p>
            <a:pPr algn="ctr"/>
            <a:r>
              <a:rPr lang="pt-BR" sz="2800" b="1" u="sng" dirty="0">
                <a:solidFill>
                  <a:srgbClr val="FFFF00"/>
                </a:solidFill>
              </a:rPr>
              <a:t>LIVRO: MECANISMOS DA MEDIUNIDADE, André Luiz/Chico Xavier - </a:t>
            </a:r>
            <a:r>
              <a:rPr lang="pt-BR" sz="2800" b="1" u="sng" dirty="0" err="1">
                <a:solidFill>
                  <a:srgbClr val="FFFF00"/>
                </a:solidFill>
              </a:rPr>
              <a:t>Cap</a:t>
            </a:r>
            <a:r>
              <a:rPr lang="pt-BR" sz="2800" b="1" u="sng" dirty="0">
                <a:solidFill>
                  <a:srgbClr val="FFFF00"/>
                </a:solidFill>
              </a:rPr>
              <a:t> 15: Correntes Mentais Construtivas</a:t>
            </a:r>
            <a:r>
              <a:rPr lang="pt-BR" sz="2800" b="1" dirty="0">
                <a:solidFill>
                  <a:srgbClr val="FFFF00"/>
                </a:solidFill>
              </a:rPr>
              <a:t>: 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2C94A4-46D5-4F8B-A4C1-C501A9058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57" y="1082181"/>
            <a:ext cx="11828477" cy="566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500" b="1" dirty="0"/>
              <a:t> </a:t>
            </a:r>
            <a:endParaRPr lang="pt-BR" sz="3500" dirty="0"/>
          </a:p>
          <a:p>
            <a:r>
              <a:rPr lang="pt-BR" sz="3500" b="1" dirty="0"/>
              <a:t>(...)  O estado de euforia saudável de uma pessoa se dá por aquilo que </a:t>
            </a:r>
            <a:r>
              <a:rPr lang="pt-BR" sz="3500" b="1" u="sng" dirty="0"/>
              <a:t>ela realiza na sua vocação e aptidão</a:t>
            </a:r>
            <a:r>
              <a:rPr lang="pt-BR" sz="3500" b="1" dirty="0"/>
              <a:t>.  Quanto mais madura uma pessoa, </a:t>
            </a:r>
            <a:r>
              <a:rPr lang="pt-BR" sz="3500" b="1" u="sng" dirty="0"/>
              <a:t>mais capacidade</a:t>
            </a:r>
            <a:r>
              <a:rPr lang="pt-BR" sz="3500" b="1" dirty="0"/>
              <a:t>, mais ampla a sua </a:t>
            </a:r>
            <a:r>
              <a:rPr lang="pt-BR" sz="3500" b="1" u="sng" dirty="0"/>
              <a:t>carga magnética a exigir mais ampla</a:t>
            </a:r>
            <a:r>
              <a:rPr lang="pt-BR" sz="3500" b="1" dirty="0"/>
              <a:t> cota de trabalho na sua vocação e aptidão. </a:t>
            </a:r>
          </a:p>
          <a:p>
            <a:endParaRPr lang="pt-BR" sz="35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1921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3123</TotalTime>
  <Words>4519</Words>
  <Application>Microsoft Office PowerPoint</Application>
  <PresentationFormat>Widescreen</PresentationFormat>
  <Paragraphs>239</Paragraphs>
  <Slides>64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64</vt:i4>
      </vt:variant>
    </vt:vector>
  </HeadingPairs>
  <TitlesOfParts>
    <vt:vector size="69" baseType="lpstr">
      <vt:lpstr>Arial</vt:lpstr>
      <vt:lpstr>Century Gothic</vt:lpstr>
      <vt:lpstr>Times New Roman</vt:lpstr>
      <vt:lpstr>Wingdings 3</vt:lpstr>
      <vt:lpstr>Íon</vt:lpstr>
      <vt:lpstr>CURSO DE APOMETRIA E CAPTAÇÃO PSÍQUICA GRUPO ESPÍRITA ABRIGO DA ESPERANÇA – GEAE</vt:lpstr>
      <vt:lpstr>PROGRAMA DO CURSO  </vt:lpstr>
      <vt:lpstr>02- DEFINIÇÕES   </vt:lpstr>
      <vt:lpstr>03- AS DIMENSÕES VIVENCIADAS NA APOMETRIA E NA CAPTAÇÃO PSÍQUICA  </vt:lpstr>
      <vt:lpstr>05- A DINÂMICA DE TRABALHO NA APOMETRIA E CAPTAÇÃO PSÍQUICA </vt:lpstr>
      <vt:lpstr>Fechando o programa...</vt:lpstr>
      <vt:lpstr>O ESPIRITISMO e APOMETRIA...?</vt:lpstr>
      <vt:lpstr>COMPOSIÇÃO HUMANA: ALMA, PERISPÍRITO E CORPO</vt:lpstr>
      <vt:lpstr>UMA IMPORTANTE QUESTÃO...</vt:lpstr>
      <vt:lpstr>OS ESPÍRITOS CHAMANDO A ATENÇÃO SOBRE A SUA EXISTÊNCIA: AS “MESAS GIRANTES”: A FÉ!</vt:lpstr>
      <vt:lpstr>EXEMPLO 2 DAS “MESAS GIRANTES”</vt:lpstr>
      <vt:lpstr>CHICO XAVIER,  WALDO VIEIRA E O MÉDIUM FEITOSA: ECTOPLASMIA (“MATERIALIZAÇÃO”)      </vt:lpstr>
      <vt:lpstr>AINDA A “MATERIALIZAÇÃO” COM O CHICO XAVIER EM UBERABA - MG</vt:lpstr>
      <vt:lpstr>LAR DE FREI LUIZ – JACAREPAGUÁ- RJ</vt:lpstr>
      <vt:lpstr>FINALIZANDO SOBRE MATERIALIZAÇÕES...</vt:lpstr>
      <vt:lpstr>E A CIÊNCIA FOI ALÉM  DISSO? ACEITOU A EXISTÊNCIA DE ESPÍRITOS?</vt:lpstr>
      <vt:lpstr>PRIMEIRO CASO DE VOZ : 1952 NA UNIV CATÓLICA DE MILÃO PELOS PADRES Gemelli e Ernetti . JÁ O TERMO “TRANSCOMUNICAÇÃO INSTRUMENTAL-TCI” FOI CRIADO EM 1980 PELO FÍSICO ALEMÃO ERNST SENKOWSKI (Comunicação com o mundo Extrafísico)</vt:lpstr>
      <vt:lpstr>Transcomunicação ao vivo...</vt:lpstr>
      <vt:lpstr> No Brasil, temos trabalhos de TCI de Sônia Rinaldi e Clóvis Nunes...</vt:lpstr>
      <vt:lpstr>SÔNIA RINALDI e CLÓVIS NUNES</vt:lpstr>
      <vt:lpstr>AINDA SOBRE O “VER PARA CRER”...</vt:lpstr>
      <vt:lpstr>IMAGEM CONSOLIDADA...</vt:lpstr>
      <vt:lpstr>O ESPIRITISMO E A FÍSICA QUÂNTICA</vt:lpstr>
      <vt:lpstr>ALLAN KARDEC e MAX PLANCK </vt:lpstr>
      <vt:lpstr>O ESPIRITISMO PREEXISTE À FÍSICA QUÂNTICA! Assim nos ensinam os Espíritos, por Allan Kardec:</vt:lpstr>
      <vt:lpstr>E ...</vt:lpstr>
      <vt:lpstr>FUNDAMENTAL À APOMETRIA E CAPTAÇÃO PSÍQUICA: A EMANCIPAÇÃO DA ALMA (ALLAN KARDEC E ANDRÉ LUIZ)</vt:lpstr>
      <vt:lpstr>E COMPLEMENTANDO...</vt:lpstr>
      <vt:lpstr>COM A "EMANCIPAÇÃO DA ALMA”, VAMOS DEFINIR “APOMETRIA” e “CAPTAÇÃO PSÍQUICA” ? </vt:lpstr>
      <vt:lpstr>Referência bibliográfica sobre os motivos do tratamento da Captação Psíquica:</vt:lpstr>
      <vt:lpstr>AUTO-OBSESSÃO (subpersonalidades) por ANDRÉ LUIZ QUE TAL NOS AVALIARMOS AGORA?</vt:lpstr>
      <vt:lpstr>E O QUE DIZ JOANNA DE ANGELIS?</vt:lpstr>
      <vt:lpstr>E AGORA, O TRATAMENTO ...</vt:lpstr>
      <vt:lpstr>E O DESDOBRAMENTO MÚLTIPLO: O QUE É? </vt:lpstr>
      <vt:lpstr>ALÉM DISSO: O QUE É A ESTEREOSCOPIA?</vt:lpstr>
      <vt:lpstr>DA DIREÇÃO ANA e KAPA</vt:lpstr>
      <vt:lpstr>A APOMETRIA E A QUARTA DIMENSÃO</vt:lpstr>
      <vt:lpstr>AINDA A VISÃO ESTEREOSCÓPICA...</vt:lpstr>
      <vt:lpstr>TÉCNICA: A APOMETRIA E SEUS COMANDOS </vt:lpstr>
      <vt:lpstr>CAMPO PIRAMIDAL</vt:lpstr>
      <vt:lpstr>E as dimensões.. O que os olhos vêem?</vt:lpstr>
      <vt:lpstr> O QUE SE OBSERVAR NA APOMETRIA? Uma dimensão espiritual? faixas vibratórias? Espíritos errantes?  </vt:lpstr>
      <vt:lpstr>A QUARTA DIMENSÃO - E AS DEZ DIMENSÕES, CONFORME A TEORIA DAS CORDAS (dimensões extras e universos paralelos)</vt:lpstr>
      <vt:lpstr>E AINDA...</vt:lpstr>
      <vt:lpstr>UMA COISA IMPORTANTE !</vt:lpstr>
      <vt:lpstr>E NO DIA... E COMO É O INÍCIO DA REUNIÃO?</vt:lpstr>
      <vt:lpstr>VOCÊ CONHECE A FICHA DE APOMETRIA DO GEAE?</vt:lpstr>
      <vt:lpstr>INICIANDO OS TRABALHOS, VISUALIZANDO:   01 - INTERFERÊNCIAS OBSESSIVAS E AUTO-OBSESSIVAS</vt:lpstr>
      <vt:lpstr>B) LARVAS ASTRAIS</vt:lpstr>
      <vt:lpstr>C) APARELHOS DESORGANIZADORES:</vt:lpstr>
      <vt:lpstr>TIPOS DE APARELHOS</vt:lpstr>
      <vt:lpstr>Continuando...</vt:lpstr>
      <vt:lpstr>E MAIS...</vt:lpstr>
      <vt:lpstr>Continuando...</vt:lpstr>
      <vt:lpstr>Outros tópicos...</vt:lpstr>
      <vt:lpstr>Mais..</vt:lpstr>
      <vt:lpstr>E ainda...</vt:lpstr>
      <vt:lpstr>...</vt:lpstr>
      <vt:lpstr>QUASE TERMINANDO...</vt:lpstr>
      <vt:lpstr>CONCLUINDO...</vt:lpstr>
      <vt:lpstr>Leis da Apometria </vt:lpstr>
      <vt:lpstr>Continuação das leis da Apometria...</vt:lpstr>
      <vt:lpstr>ALGUNS PROCEDIMENTOS...</vt:lpstr>
      <vt:lpstr>LIVRO: MECANISMOS DA MEDIUNIDADE, André Luiz/Chico Xavier - Cap 15: Correntes Mentais Construtivas: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.Os que chegam no Centro Espírita: por amor ou pela dor?   .Recepção – atendimento fraterno – os trabalhos do GEAE   .DA APOMETRIA e CAPTAÇÃO</dc:title>
  <dc:creator>Edmir</dc:creator>
  <cp:lastModifiedBy>Edmir</cp:lastModifiedBy>
  <cp:revision>205</cp:revision>
  <dcterms:created xsi:type="dcterms:W3CDTF">2023-07-02T18:52:25Z</dcterms:created>
  <dcterms:modified xsi:type="dcterms:W3CDTF">2024-04-14T03:55:32Z</dcterms:modified>
</cp:coreProperties>
</file>